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</p:sldMasterIdLst>
  <p:notesMasterIdLst>
    <p:notesMasterId r:id="rId22"/>
  </p:notesMasterIdLst>
  <p:sldIdLst>
    <p:sldId id="256" r:id="rId2"/>
    <p:sldId id="257" r:id="rId3"/>
    <p:sldId id="258" r:id="rId4"/>
    <p:sldId id="260" r:id="rId5"/>
    <p:sldId id="259" r:id="rId6"/>
    <p:sldId id="265" r:id="rId7"/>
    <p:sldId id="266" r:id="rId8"/>
    <p:sldId id="267" r:id="rId9"/>
    <p:sldId id="268" r:id="rId10"/>
    <p:sldId id="269" r:id="rId11"/>
    <p:sldId id="270" r:id="rId12"/>
    <p:sldId id="271" r:id="rId13"/>
    <p:sldId id="275" r:id="rId14"/>
    <p:sldId id="278" r:id="rId15"/>
    <p:sldId id="276" r:id="rId16"/>
    <p:sldId id="272" r:id="rId17"/>
    <p:sldId id="273" r:id="rId18"/>
    <p:sldId id="274" r:id="rId19"/>
    <p:sldId id="263" r:id="rId20"/>
    <p:sldId id="264" r:id="rId21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174" autoAdjust="0"/>
    <p:restoredTop sz="94721" autoAdjust="0"/>
  </p:normalViewPr>
  <p:slideViewPr>
    <p:cSldViewPr snapToGrid="0">
      <p:cViewPr varScale="1">
        <p:scale>
          <a:sx n="78" d="100"/>
          <a:sy n="78" d="100"/>
        </p:scale>
        <p:origin x="965" y="72"/>
      </p:cViewPr>
      <p:guideLst/>
    </p:cSldViewPr>
  </p:slideViewPr>
  <p:outlineViewPr>
    <p:cViewPr>
      <p:scale>
        <a:sx n="33" d="100"/>
        <a:sy n="33" d="100"/>
      </p:scale>
      <p:origin x="0" y="-27402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457C03-00A4-40B4-A74B-6D955EB56A84}" type="datetimeFigureOut">
              <a:rPr lang="pt-BR" smtClean="0"/>
              <a:t>23/10/2018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53152D-F52F-413A-9003-2A93E719DDE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570439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53152D-F52F-413A-9003-2A93E719DDE3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830189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216D6-368E-41E1-8386-9F1CB97DBDA0}" type="datetimeFigureOut">
              <a:rPr lang="pt-BR" smtClean="0"/>
              <a:t>23/10/2018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BE012-DDCF-4DF8-BD6B-8467718A2C8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79113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216D6-368E-41E1-8386-9F1CB97DBDA0}" type="datetimeFigureOut">
              <a:rPr lang="pt-BR" smtClean="0"/>
              <a:t>23/10/2018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BE012-DDCF-4DF8-BD6B-8467718A2C8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866714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216D6-368E-41E1-8386-9F1CB97DBDA0}" type="datetimeFigureOut">
              <a:rPr lang="pt-BR" smtClean="0"/>
              <a:t>23/10/2018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BE012-DDCF-4DF8-BD6B-8467718A2C86}" type="slidenum">
              <a:rPr lang="pt-BR" smtClean="0"/>
              <a:t>‹nº›</a:t>
            </a:fld>
            <a:endParaRPr lang="pt-BR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636149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216D6-368E-41E1-8386-9F1CB97DBDA0}" type="datetimeFigureOut">
              <a:rPr lang="pt-BR" smtClean="0"/>
              <a:t>23/10/2018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BE012-DDCF-4DF8-BD6B-8467718A2C8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897572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o 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216D6-368E-41E1-8386-9F1CB97DBDA0}" type="datetimeFigureOut">
              <a:rPr lang="pt-BR" smtClean="0"/>
              <a:t>23/10/2018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BE012-DDCF-4DF8-BD6B-8467718A2C86}" type="slidenum">
              <a:rPr lang="pt-BR" smtClean="0"/>
              <a:t>‹nº›</a:t>
            </a:fld>
            <a:endParaRPr lang="pt-BR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3703872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iro ou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216D6-368E-41E1-8386-9F1CB97DBDA0}" type="datetimeFigureOut">
              <a:rPr lang="pt-BR" smtClean="0"/>
              <a:t>23/10/2018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BE012-DDCF-4DF8-BD6B-8467718A2C8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0316309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216D6-368E-41E1-8386-9F1CB97DBDA0}" type="datetimeFigureOut">
              <a:rPr lang="pt-BR" smtClean="0"/>
              <a:t>23/10/2018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BE012-DDCF-4DF8-BD6B-8467718A2C8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83672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216D6-368E-41E1-8386-9F1CB97DBDA0}" type="datetimeFigureOut">
              <a:rPr lang="pt-BR" smtClean="0"/>
              <a:t>23/10/2018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BE012-DDCF-4DF8-BD6B-8467718A2C8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76396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216D6-368E-41E1-8386-9F1CB97DBDA0}" type="datetimeFigureOut">
              <a:rPr lang="pt-BR" smtClean="0"/>
              <a:t>23/10/2018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BE012-DDCF-4DF8-BD6B-8467718A2C8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78776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216D6-368E-41E1-8386-9F1CB97DBDA0}" type="datetimeFigureOut">
              <a:rPr lang="pt-BR" smtClean="0"/>
              <a:t>23/10/2018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BE012-DDCF-4DF8-BD6B-8467718A2C8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51759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216D6-368E-41E1-8386-9F1CB97DBDA0}" type="datetimeFigureOut">
              <a:rPr lang="pt-BR" smtClean="0"/>
              <a:t>23/10/2018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BE012-DDCF-4DF8-BD6B-8467718A2C8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02156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216D6-368E-41E1-8386-9F1CB97DBDA0}" type="datetimeFigureOut">
              <a:rPr lang="pt-BR" smtClean="0"/>
              <a:t>23/10/2018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BE012-DDCF-4DF8-BD6B-8467718A2C8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0329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216D6-368E-41E1-8386-9F1CB97DBDA0}" type="datetimeFigureOut">
              <a:rPr lang="pt-BR" smtClean="0"/>
              <a:t>23/10/2018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BE012-DDCF-4DF8-BD6B-8467718A2C8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19810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216D6-368E-41E1-8386-9F1CB97DBDA0}" type="datetimeFigureOut">
              <a:rPr lang="pt-BR" smtClean="0"/>
              <a:t>23/10/2018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BE012-DDCF-4DF8-BD6B-8467718A2C8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20015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216D6-368E-41E1-8386-9F1CB97DBDA0}" type="datetimeFigureOut">
              <a:rPr lang="pt-BR" smtClean="0"/>
              <a:t>23/10/2018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BE012-DDCF-4DF8-BD6B-8467718A2C8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98047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BE012-DDCF-4DF8-BD6B-8467718A2C86}" type="slidenum">
              <a:rPr lang="pt-BR" smtClean="0"/>
              <a:t>‹nº›</a:t>
            </a:fld>
            <a:endParaRPr lang="pt-BR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216D6-368E-41E1-8386-9F1CB97DBDA0}" type="datetimeFigureOut">
              <a:rPr lang="pt-BR" smtClean="0"/>
              <a:t>23/10/2018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28486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E216D6-368E-41E1-8386-9F1CB97DBDA0}" type="datetimeFigureOut">
              <a:rPr lang="pt-BR" smtClean="0"/>
              <a:t>23/10/2018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F1CBE012-DDCF-4DF8-BD6B-8467718A2C8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654622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</p:sldLayoutIdLst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18" Type="http://schemas.openxmlformats.org/officeDocument/2006/relationships/image" Target="../media/image31.png"/><Relationship Id="rId26" Type="http://schemas.openxmlformats.org/officeDocument/2006/relationships/image" Target="../media/image39.png"/><Relationship Id="rId39" Type="http://schemas.openxmlformats.org/officeDocument/2006/relationships/image" Target="../media/image51.png"/><Relationship Id="rId3" Type="http://schemas.openxmlformats.org/officeDocument/2006/relationships/image" Target="../media/image16.png"/><Relationship Id="rId21" Type="http://schemas.openxmlformats.org/officeDocument/2006/relationships/image" Target="../media/image34.png"/><Relationship Id="rId34" Type="http://schemas.openxmlformats.org/officeDocument/2006/relationships/image" Target="../media/image46.png"/><Relationship Id="rId42" Type="http://schemas.openxmlformats.org/officeDocument/2006/relationships/image" Target="../media/image54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17" Type="http://schemas.openxmlformats.org/officeDocument/2006/relationships/image" Target="../media/image30.png"/><Relationship Id="rId25" Type="http://schemas.openxmlformats.org/officeDocument/2006/relationships/image" Target="../media/image38.png"/><Relationship Id="rId33" Type="http://schemas.openxmlformats.org/officeDocument/2006/relationships/image" Target="../media/image45.png"/><Relationship Id="rId38" Type="http://schemas.openxmlformats.org/officeDocument/2006/relationships/image" Target="../media/image50.jpeg"/><Relationship Id="rId2" Type="http://schemas.openxmlformats.org/officeDocument/2006/relationships/image" Target="../media/image15.png"/><Relationship Id="rId16" Type="http://schemas.openxmlformats.org/officeDocument/2006/relationships/image" Target="../media/image29.png"/><Relationship Id="rId20" Type="http://schemas.openxmlformats.org/officeDocument/2006/relationships/image" Target="../media/image33.png"/><Relationship Id="rId29" Type="http://schemas.openxmlformats.org/officeDocument/2006/relationships/hyperlink" Target="http://www.contitech.com.br/index_pt.html" TargetMode="External"/><Relationship Id="rId41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24" Type="http://schemas.openxmlformats.org/officeDocument/2006/relationships/image" Target="../media/image37.png"/><Relationship Id="rId32" Type="http://schemas.openxmlformats.org/officeDocument/2006/relationships/image" Target="../media/image44.png"/><Relationship Id="rId37" Type="http://schemas.openxmlformats.org/officeDocument/2006/relationships/image" Target="../media/image49.jpeg"/><Relationship Id="rId40" Type="http://schemas.openxmlformats.org/officeDocument/2006/relationships/image" Target="../media/image52.png"/><Relationship Id="rId5" Type="http://schemas.openxmlformats.org/officeDocument/2006/relationships/image" Target="../media/image18.png"/><Relationship Id="rId15" Type="http://schemas.openxmlformats.org/officeDocument/2006/relationships/image" Target="../media/image28.png"/><Relationship Id="rId23" Type="http://schemas.openxmlformats.org/officeDocument/2006/relationships/image" Target="../media/image36.png"/><Relationship Id="rId28" Type="http://schemas.openxmlformats.org/officeDocument/2006/relationships/image" Target="../media/image41.emf"/><Relationship Id="rId36" Type="http://schemas.openxmlformats.org/officeDocument/2006/relationships/image" Target="../media/image48.jpeg"/><Relationship Id="rId10" Type="http://schemas.openxmlformats.org/officeDocument/2006/relationships/image" Target="../media/image23.png"/><Relationship Id="rId19" Type="http://schemas.openxmlformats.org/officeDocument/2006/relationships/image" Target="../media/image32.png"/><Relationship Id="rId31" Type="http://schemas.openxmlformats.org/officeDocument/2006/relationships/image" Target="../media/image4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4" Type="http://schemas.openxmlformats.org/officeDocument/2006/relationships/image" Target="../media/image27.png"/><Relationship Id="rId22" Type="http://schemas.openxmlformats.org/officeDocument/2006/relationships/image" Target="../media/image35.png"/><Relationship Id="rId27" Type="http://schemas.openxmlformats.org/officeDocument/2006/relationships/image" Target="../media/image40.png"/><Relationship Id="rId30" Type="http://schemas.openxmlformats.org/officeDocument/2006/relationships/image" Target="../media/image42.gif"/><Relationship Id="rId35" Type="http://schemas.openxmlformats.org/officeDocument/2006/relationships/image" Target="../media/image4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268" b="98732" l="737" r="95474">
                        <a14:foregroundMark x1="49158" y1="1408" x2="46316" y2="59859"/>
                        <a14:foregroundMark x1="46105" y1="62113" x2="36000" y2="38028"/>
                        <a14:foregroundMark x1="55263" y1="39859" x2="48105" y2="60563"/>
                        <a14:foregroundMark x1="4947" y1="64648" x2="16105" y2="68169"/>
                        <a14:foregroundMark x1="2421" y1="77183" x2="2526" y2="81690"/>
                        <a14:foregroundMark x1="737" y1="82958" x2="12526" y2="82535"/>
                        <a14:foregroundMark x1="15895" y1="68169" x2="15684" y2="79577"/>
                        <a14:foregroundMark x1="21368" y1="63803" x2="21474" y2="82958"/>
                        <a14:foregroundMark x1="21053" y1="64930" x2="34842" y2="65352"/>
                        <a14:foregroundMark x1="36105" y1="65493" x2="36526" y2="73944"/>
                        <a14:foregroundMark x1="26526" y1="77183" x2="37263" y2="74507"/>
                        <a14:foregroundMark x1="32000" y1="77324" x2="41895" y2="90423"/>
                        <a14:foregroundMark x1="52737" y1="64930" x2="41158" y2="89577"/>
                        <a14:foregroundMark x1="53895" y1="66197" x2="61368" y2="83099"/>
                        <a14:foregroundMark x1="66211" y1="65352" x2="66211" y2="83099"/>
                        <a14:foregroundMark x1="66105" y1="63521" x2="77789" y2="63803"/>
                        <a14:foregroundMark x1="74421" y1="75915" x2="68632" y2="75634"/>
                        <a14:foregroundMark x1="83579" y1="65352" x2="94421" y2="64225"/>
                        <a14:foregroundMark x1="88211" y1="66338" x2="88211" y2="83662"/>
                        <a14:foregroundMark x1="80842" y1="95915" x2="80947" y2="97887"/>
                        <a14:foregroundMark x1="87474" y1="90423" x2="85474" y2="91831"/>
                        <a14:foregroundMark x1="46947" y1="90704" x2="46947" y2="97606"/>
                        <a14:foregroundMark x1="53158" y1="90704" x2="53474" y2="98310"/>
                        <a14:foregroundMark x1="60737" y1="91690" x2="62632" y2="90423"/>
                        <a14:foregroundMark x1="70632" y1="90845" x2="70842" y2="96620"/>
                        <a14:foregroundMark x1="74211" y1="91268" x2="74211" y2="98732"/>
                        <a14:foregroundMark x1="79684" y1="90563" x2="82105" y2="90563"/>
                        <a14:foregroundMark x1="94000" y1="90704" x2="93895" y2="92676"/>
                        <a14:backgroundMark x1="48105" y1="93239" x2="49158" y2="92113"/>
                        <a14:backgroundMark x1="54421" y1="93099" x2="55474" y2="9211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262" y="243950"/>
            <a:ext cx="8486775" cy="6342748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584980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split orient="vert"/>
      </p:transition>
    </mc:Choice>
    <mc:Fallback xmlns="">
      <p:transition spd="slow" advTm="0">
        <p:split orient="ver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2"/>
          <p:cNvSpPr txBox="1">
            <a:spLocks/>
          </p:cNvSpPr>
          <p:nvPr/>
        </p:nvSpPr>
        <p:spPr>
          <a:xfrm>
            <a:off x="0" y="471488"/>
            <a:ext cx="2814637" cy="2986087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spcBef>
                <a:spcPts val="0"/>
              </a:spcBef>
              <a:buClr>
                <a:schemeClr val="accent2"/>
              </a:buClr>
              <a:buNone/>
            </a:pPr>
            <a:r>
              <a:rPr lang="pt-BR" sz="1700" b="1" i="1" dirty="0"/>
              <a:t>Nestlé do Brasil/ </a:t>
            </a:r>
            <a:r>
              <a:rPr lang="pt-BR" sz="1700" b="1" i="1" dirty="0" err="1"/>
              <a:t>Dairy</a:t>
            </a:r>
            <a:r>
              <a:rPr lang="pt-BR" sz="1700" b="1" i="1" dirty="0"/>
              <a:t> </a:t>
            </a:r>
            <a:r>
              <a:rPr lang="pt-BR" sz="1700" b="1" i="1" dirty="0" err="1"/>
              <a:t>Partner</a:t>
            </a:r>
            <a:r>
              <a:rPr lang="pt-BR" sz="1700" b="1" i="1" dirty="0"/>
              <a:t> </a:t>
            </a:r>
            <a:r>
              <a:rPr lang="pt-BR" sz="1700" b="1" i="1" dirty="0" err="1"/>
              <a:t>Americas</a:t>
            </a:r>
            <a:r>
              <a:rPr lang="pt-BR" sz="1700" b="1" i="1" dirty="0"/>
              <a:t>  </a:t>
            </a:r>
          </a:p>
          <a:p>
            <a:pPr marL="0" indent="0" algn="ctr">
              <a:lnSpc>
                <a:spcPct val="150000"/>
              </a:lnSpc>
              <a:spcBef>
                <a:spcPts val="0"/>
              </a:spcBef>
              <a:buClr>
                <a:schemeClr val="accent2"/>
              </a:buClr>
              <a:buNone/>
            </a:pPr>
            <a:r>
              <a:rPr lang="pt-BR" sz="1700" b="1" i="1" dirty="0"/>
              <a:t>Araras - SP</a:t>
            </a:r>
          </a:p>
          <a:p>
            <a:pPr marL="0" indent="0" algn="ctr">
              <a:lnSpc>
                <a:spcPct val="150000"/>
              </a:lnSpc>
              <a:spcBef>
                <a:spcPts val="0"/>
              </a:spcBef>
              <a:buClr>
                <a:schemeClr val="accent2"/>
              </a:buClr>
              <a:buFont typeface="Wingdings 3" charset="2"/>
              <a:buNone/>
            </a:pPr>
            <a:endParaRPr lang="pt-BR" sz="1700" i="1" dirty="0"/>
          </a:p>
          <a:p>
            <a:pPr marL="0" indent="0" algn="ctr">
              <a:lnSpc>
                <a:spcPct val="150000"/>
              </a:lnSpc>
              <a:spcBef>
                <a:spcPts val="0"/>
              </a:spcBef>
              <a:buClr>
                <a:schemeClr val="accent2"/>
              </a:buClr>
              <a:buFont typeface="Wingdings 3" charset="2"/>
              <a:buNone/>
            </a:pPr>
            <a:r>
              <a:rPr lang="pt-BR" sz="1700" i="1" dirty="0"/>
              <a:t>Projeto Completo e Gerenciamento para</a:t>
            </a:r>
          </a:p>
          <a:p>
            <a:pPr marL="0" indent="0" algn="ctr">
              <a:lnSpc>
                <a:spcPct val="150000"/>
              </a:lnSpc>
              <a:spcBef>
                <a:spcPts val="0"/>
              </a:spcBef>
              <a:buClr>
                <a:schemeClr val="accent2"/>
              </a:buClr>
              <a:buFont typeface="Wingdings 3" charset="2"/>
              <a:buNone/>
            </a:pPr>
            <a:r>
              <a:rPr lang="pt-BR" sz="1700" i="1" dirty="0"/>
              <a:t>Centro de Distribuição Refrigerado</a:t>
            </a:r>
          </a:p>
          <a:p>
            <a:pPr marL="0" indent="0" algn="ctr">
              <a:lnSpc>
                <a:spcPct val="150000"/>
              </a:lnSpc>
              <a:spcBef>
                <a:spcPts val="0"/>
              </a:spcBef>
              <a:buClr>
                <a:schemeClr val="accent2"/>
              </a:buClr>
              <a:buFont typeface="Wingdings 3" charset="2"/>
              <a:buNone/>
            </a:pPr>
            <a:endParaRPr lang="pt-BR" sz="1700" i="1" dirty="0"/>
          </a:p>
          <a:p>
            <a:pPr marL="0" indent="0" algn="ctr">
              <a:lnSpc>
                <a:spcPct val="150000"/>
              </a:lnSpc>
              <a:spcBef>
                <a:spcPts val="0"/>
              </a:spcBef>
              <a:buClr>
                <a:schemeClr val="accent2"/>
              </a:buClr>
              <a:buFont typeface="Wingdings 3" charset="2"/>
              <a:buNone/>
            </a:pPr>
            <a:endParaRPr lang="pt-BR" sz="1700" i="1" dirty="0"/>
          </a:p>
          <a:p>
            <a:pPr marL="0" indent="0" algn="ctr">
              <a:lnSpc>
                <a:spcPct val="150000"/>
              </a:lnSpc>
              <a:spcBef>
                <a:spcPts val="0"/>
              </a:spcBef>
              <a:buClr>
                <a:schemeClr val="accent2"/>
              </a:buClr>
              <a:buFont typeface="Wingdings 3" charset="2"/>
              <a:buNone/>
            </a:pPr>
            <a:endParaRPr lang="pt-BR" sz="1700" i="1" dirty="0"/>
          </a:p>
        </p:txBody>
      </p:sp>
      <p:sp>
        <p:nvSpPr>
          <p:cNvPr id="3" name="Espaço Reservado para Conteúdo 2"/>
          <p:cNvSpPr txBox="1">
            <a:spLocks/>
          </p:cNvSpPr>
          <p:nvPr/>
        </p:nvSpPr>
        <p:spPr>
          <a:xfrm>
            <a:off x="228600" y="4029076"/>
            <a:ext cx="2586037" cy="1614488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accent2"/>
              </a:buClr>
            </a:pPr>
            <a:r>
              <a:rPr lang="pt-BR" sz="1600" i="1" dirty="0"/>
              <a:t>Área Construída: 10.000m²</a:t>
            </a:r>
          </a:p>
          <a:p>
            <a:pPr>
              <a:buClr>
                <a:schemeClr val="accent2"/>
              </a:buClr>
            </a:pPr>
            <a:r>
              <a:rPr lang="pt-BR" sz="1600" i="1" dirty="0"/>
              <a:t>Área Terreno: 25.000m²</a:t>
            </a:r>
          </a:p>
          <a:p>
            <a:pPr>
              <a:buClr>
                <a:schemeClr val="accent2"/>
              </a:buClr>
            </a:pPr>
            <a:r>
              <a:rPr lang="pt-BR" sz="1600" i="1" dirty="0"/>
              <a:t>Ano de Construção: 2013 - 2014</a:t>
            </a:r>
          </a:p>
          <a:p>
            <a:pPr marL="0" indent="0">
              <a:buNone/>
            </a:pPr>
            <a:endParaRPr lang="pt-BR" sz="1600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075740" y="-1277312"/>
            <a:ext cx="6528908" cy="9398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357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2"/>
          <p:cNvSpPr txBox="1">
            <a:spLocks/>
          </p:cNvSpPr>
          <p:nvPr/>
        </p:nvSpPr>
        <p:spPr>
          <a:xfrm>
            <a:off x="100013" y="471488"/>
            <a:ext cx="2557462" cy="2986087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spcBef>
                <a:spcPts val="0"/>
              </a:spcBef>
              <a:buClr>
                <a:schemeClr val="accent2"/>
              </a:buClr>
              <a:buNone/>
            </a:pPr>
            <a:r>
              <a:rPr lang="pt-BR" sz="1700" b="1" i="1" dirty="0" err="1"/>
              <a:t>Pepsico</a:t>
            </a:r>
            <a:r>
              <a:rPr lang="pt-BR" sz="1700" b="1" i="1" dirty="0"/>
              <a:t> do Brasil</a:t>
            </a:r>
          </a:p>
          <a:p>
            <a:pPr marL="0" indent="0" algn="ctr">
              <a:lnSpc>
                <a:spcPct val="150000"/>
              </a:lnSpc>
              <a:spcBef>
                <a:spcPts val="0"/>
              </a:spcBef>
              <a:buClr>
                <a:schemeClr val="accent2"/>
              </a:buClr>
              <a:buNone/>
            </a:pPr>
            <a:r>
              <a:rPr lang="pt-BR" sz="1700" b="1" i="1" dirty="0"/>
              <a:t>Feira de Santana – BA</a:t>
            </a:r>
          </a:p>
          <a:p>
            <a:pPr marL="0" indent="0" algn="ctr">
              <a:lnSpc>
                <a:spcPct val="150000"/>
              </a:lnSpc>
              <a:spcBef>
                <a:spcPts val="0"/>
              </a:spcBef>
              <a:buClr>
                <a:schemeClr val="accent2"/>
              </a:buClr>
              <a:buFont typeface="Wingdings 3" charset="2"/>
              <a:buNone/>
            </a:pPr>
            <a:endParaRPr lang="pt-BR" sz="1700" i="1" dirty="0"/>
          </a:p>
          <a:p>
            <a:pPr marL="0" indent="0" algn="ctr">
              <a:lnSpc>
                <a:spcPct val="150000"/>
              </a:lnSpc>
              <a:spcBef>
                <a:spcPts val="0"/>
              </a:spcBef>
              <a:buClr>
                <a:schemeClr val="accent2"/>
              </a:buClr>
              <a:buFont typeface="Wingdings 3" charset="2"/>
              <a:buNone/>
            </a:pPr>
            <a:r>
              <a:rPr lang="pt-BR" sz="1700" i="1" dirty="0"/>
              <a:t>Projeto Completo Fábrica Achocolatados UHT </a:t>
            </a:r>
          </a:p>
          <a:p>
            <a:pPr marL="0" indent="0" algn="ctr">
              <a:lnSpc>
                <a:spcPct val="150000"/>
              </a:lnSpc>
              <a:spcBef>
                <a:spcPts val="0"/>
              </a:spcBef>
              <a:buClr>
                <a:schemeClr val="accent2"/>
              </a:buClr>
              <a:buFont typeface="Wingdings 3" charset="2"/>
              <a:buNone/>
            </a:pPr>
            <a:endParaRPr lang="pt-BR" sz="1700" i="1" dirty="0"/>
          </a:p>
          <a:p>
            <a:pPr marL="0" indent="0" algn="ctr">
              <a:lnSpc>
                <a:spcPct val="150000"/>
              </a:lnSpc>
              <a:spcBef>
                <a:spcPts val="0"/>
              </a:spcBef>
              <a:buClr>
                <a:schemeClr val="accent2"/>
              </a:buClr>
              <a:buFont typeface="Wingdings 3" charset="2"/>
              <a:buNone/>
            </a:pPr>
            <a:endParaRPr lang="pt-BR" sz="1700" i="1" dirty="0"/>
          </a:p>
          <a:p>
            <a:pPr marL="0" indent="0" algn="ctr">
              <a:lnSpc>
                <a:spcPct val="150000"/>
              </a:lnSpc>
              <a:spcBef>
                <a:spcPts val="0"/>
              </a:spcBef>
              <a:buClr>
                <a:schemeClr val="accent2"/>
              </a:buClr>
              <a:buFont typeface="Wingdings 3" charset="2"/>
              <a:buNone/>
            </a:pPr>
            <a:endParaRPr lang="pt-BR" sz="1700" i="1" dirty="0"/>
          </a:p>
        </p:txBody>
      </p:sp>
      <p:sp>
        <p:nvSpPr>
          <p:cNvPr id="3" name="Espaço Reservado para Conteúdo 2"/>
          <p:cNvSpPr txBox="1">
            <a:spLocks/>
          </p:cNvSpPr>
          <p:nvPr/>
        </p:nvSpPr>
        <p:spPr>
          <a:xfrm>
            <a:off x="228600" y="4029076"/>
            <a:ext cx="2586037" cy="1614488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accent2"/>
              </a:buClr>
            </a:pPr>
            <a:r>
              <a:rPr lang="pt-BR" sz="1600" i="1" dirty="0"/>
              <a:t>Área Construída: 15.000m²</a:t>
            </a:r>
          </a:p>
          <a:p>
            <a:pPr>
              <a:buClr>
                <a:schemeClr val="accent2"/>
              </a:buClr>
            </a:pPr>
            <a:r>
              <a:rPr lang="pt-BR" sz="1600" i="1" dirty="0"/>
              <a:t>Área Terreno: 45.000m²</a:t>
            </a:r>
          </a:p>
          <a:p>
            <a:pPr>
              <a:buClr>
                <a:schemeClr val="accent2"/>
              </a:buClr>
            </a:pPr>
            <a:r>
              <a:rPr lang="pt-BR" sz="1600" i="1" dirty="0"/>
              <a:t>Ano de Construção: 2010 - 2011</a:t>
            </a:r>
          </a:p>
          <a:p>
            <a:pPr marL="0" indent="0">
              <a:buNone/>
            </a:pPr>
            <a:endParaRPr lang="pt-BR" sz="1600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002085" y="-1306598"/>
            <a:ext cx="6586315" cy="9481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303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2"/>
          <p:cNvSpPr txBox="1">
            <a:spLocks/>
          </p:cNvSpPr>
          <p:nvPr/>
        </p:nvSpPr>
        <p:spPr>
          <a:xfrm>
            <a:off x="0" y="471488"/>
            <a:ext cx="2699657" cy="2986087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spcBef>
                <a:spcPts val="0"/>
              </a:spcBef>
              <a:buClr>
                <a:schemeClr val="accent2"/>
              </a:buClr>
              <a:buNone/>
            </a:pPr>
            <a:r>
              <a:rPr lang="pt-BR" sz="1700" b="1" i="1" dirty="0"/>
              <a:t>Bimbo do Brasil  </a:t>
            </a:r>
          </a:p>
          <a:p>
            <a:pPr marL="0" indent="0" algn="ctr">
              <a:lnSpc>
                <a:spcPct val="150000"/>
              </a:lnSpc>
              <a:spcBef>
                <a:spcPts val="0"/>
              </a:spcBef>
              <a:buClr>
                <a:schemeClr val="accent2"/>
              </a:buClr>
              <a:buNone/>
            </a:pPr>
            <a:r>
              <a:rPr lang="pt-BR" sz="1700" b="1" i="1" dirty="0"/>
              <a:t>Rio de Janeiro - RJ</a:t>
            </a:r>
          </a:p>
          <a:p>
            <a:pPr marL="0" indent="0" algn="ctr">
              <a:lnSpc>
                <a:spcPct val="150000"/>
              </a:lnSpc>
              <a:spcBef>
                <a:spcPts val="0"/>
              </a:spcBef>
              <a:buClr>
                <a:schemeClr val="accent2"/>
              </a:buClr>
              <a:buFont typeface="Wingdings 3" charset="2"/>
              <a:buNone/>
            </a:pPr>
            <a:endParaRPr lang="pt-BR" sz="1700" i="1" dirty="0"/>
          </a:p>
          <a:p>
            <a:pPr marL="0" indent="0" algn="ctr">
              <a:lnSpc>
                <a:spcPct val="150000"/>
              </a:lnSpc>
              <a:spcBef>
                <a:spcPts val="0"/>
              </a:spcBef>
              <a:buClr>
                <a:schemeClr val="accent2"/>
              </a:buClr>
              <a:buFont typeface="Wingdings 3" charset="2"/>
              <a:buNone/>
            </a:pPr>
            <a:r>
              <a:rPr lang="pt-BR" sz="1700" i="1" dirty="0"/>
              <a:t>Projeto Completo e Gerenciamento </a:t>
            </a:r>
          </a:p>
          <a:p>
            <a:pPr marL="0" indent="0" algn="ctr">
              <a:lnSpc>
                <a:spcPct val="150000"/>
              </a:lnSpc>
              <a:spcBef>
                <a:spcPts val="0"/>
              </a:spcBef>
              <a:buClr>
                <a:schemeClr val="accent2"/>
              </a:buClr>
              <a:buFont typeface="Wingdings 3" charset="2"/>
              <a:buNone/>
            </a:pPr>
            <a:r>
              <a:rPr lang="pt-BR" sz="1700" i="1" dirty="0"/>
              <a:t>Expansão Fábrica de </a:t>
            </a:r>
          </a:p>
          <a:p>
            <a:pPr marL="0" indent="0" algn="ctr">
              <a:lnSpc>
                <a:spcPct val="150000"/>
              </a:lnSpc>
              <a:spcBef>
                <a:spcPts val="0"/>
              </a:spcBef>
              <a:buClr>
                <a:schemeClr val="accent2"/>
              </a:buClr>
              <a:buFont typeface="Wingdings 3" charset="2"/>
              <a:buNone/>
            </a:pPr>
            <a:r>
              <a:rPr lang="pt-BR" sz="1700" i="1" dirty="0"/>
              <a:t>Pão de Forma capacidade 16.000 pães/hora </a:t>
            </a:r>
          </a:p>
          <a:p>
            <a:pPr marL="0" indent="0" algn="ctr">
              <a:lnSpc>
                <a:spcPct val="150000"/>
              </a:lnSpc>
              <a:spcBef>
                <a:spcPts val="0"/>
              </a:spcBef>
              <a:buClr>
                <a:schemeClr val="accent2"/>
              </a:buClr>
              <a:buFont typeface="Wingdings 3" charset="2"/>
              <a:buNone/>
            </a:pPr>
            <a:endParaRPr lang="pt-BR" sz="1700" i="1" dirty="0"/>
          </a:p>
          <a:p>
            <a:pPr marL="0" indent="0" algn="ctr">
              <a:lnSpc>
                <a:spcPct val="150000"/>
              </a:lnSpc>
              <a:spcBef>
                <a:spcPts val="0"/>
              </a:spcBef>
              <a:buClr>
                <a:schemeClr val="accent2"/>
              </a:buClr>
              <a:buFont typeface="Wingdings 3" charset="2"/>
              <a:buNone/>
            </a:pPr>
            <a:endParaRPr lang="pt-BR" sz="1700" i="1" dirty="0"/>
          </a:p>
          <a:p>
            <a:pPr marL="0" indent="0" algn="ctr">
              <a:lnSpc>
                <a:spcPct val="150000"/>
              </a:lnSpc>
              <a:spcBef>
                <a:spcPts val="0"/>
              </a:spcBef>
              <a:buClr>
                <a:schemeClr val="accent2"/>
              </a:buClr>
              <a:buFont typeface="Wingdings 3" charset="2"/>
              <a:buNone/>
            </a:pPr>
            <a:endParaRPr lang="pt-BR" sz="1700" i="1" dirty="0"/>
          </a:p>
        </p:txBody>
      </p:sp>
      <p:sp>
        <p:nvSpPr>
          <p:cNvPr id="3" name="Espaço Reservado para Conteúdo 2"/>
          <p:cNvSpPr txBox="1">
            <a:spLocks/>
          </p:cNvSpPr>
          <p:nvPr/>
        </p:nvSpPr>
        <p:spPr>
          <a:xfrm>
            <a:off x="228600" y="4029076"/>
            <a:ext cx="2586037" cy="1614488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accent2"/>
              </a:buClr>
            </a:pPr>
            <a:r>
              <a:rPr lang="pt-BR" sz="1600" i="1" dirty="0"/>
              <a:t>Área Construída: 3.500m²</a:t>
            </a:r>
          </a:p>
          <a:p>
            <a:pPr>
              <a:buClr>
                <a:schemeClr val="accent2"/>
              </a:buClr>
            </a:pPr>
            <a:r>
              <a:rPr lang="pt-BR" sz="1600" i="1" dirty="0"/>
              <a:t>Área Terreno: 10.000m²</a:t>
            </a:r>
          </a:p>
          <a:p>
            <a:pPr>
              <a:buClr>
                <a:schemeClr val="accent2"/>
              </a:buClr>
            </a:pPr>
            <a:r>
              <a:rPr lang="pt-BR" sz="1600" i="1" dirty="0"/>
              <a:t>Investimento:          R$ 31.000.000,00</a:t>
            </a:r>
          </a:p>
          <a:p>
            <a:pPr>
              <a:buClr>
                <a:schemeClr val="accent2"/>
              </a:buClr>
            </a:pPr>
            <a:r>
              <a:rPr lang="pt-BR" sz="1600" i="1" dirty="0"/>
              <a:t>Ano de Construção: 2015 - 2016</a:t>
            </a:r>
          </a:p>
          <a:p>
            <a:pPr marL="0" indent="0">
              <a:buNone/>
            </a:pPr>
            <a:endParaRPr lang="pt-BR" sz="1600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323"/>
          <a:stretch/>
        </p:blipFill>
        <p:spPr>
          <a:xfrm rot="16200000">
            <a:off x="4494296" y="-1300990"/>
            <a:ext cx="5664197" cy="9517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510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C1FA83-CCE0-435D-979C-2D70C7A57A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117" y="802433"/>
            <a:ext cx="3008259" cy="2403846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</a:pPr>
            <a:r>
              <a:rPr lang="pt-BR" sz="18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Nestlé Brasil</a:t>
            </a:r>
            <a:br>
              <a:rPr lang="pt-BR" sz="18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</a:br>
            <a:r>
              <a:rPr lang="pt-BR" sz="18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Caçapava - SP</a:t>
            </a:r>
            <a:br>
              <a:rPr lang="pt-BR" sz="18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</a:br>
            <a:br>
              <a:rPr lang="pt-BR" sz="18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</a:br>
            <a:r>
              <a:rPr lang="pt-BR" sz="18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Cozinha de recheios para Bombons e Cereais</a:t>
            </a:r>
            <a:br>
              <a:rPr lang="pt-BR" sz="18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</a:br>
            <a:endParaRPr lang="pt-BR" sz="1800" i="1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619EEA20-2816-4091-8F49-E6B0DF84ABEA}"/>
              </a:ext>
            </a:extLst>
          </p:cNvPr>
          <p:cNvSpPr txBox="1">
            <a:spLocks noGrp="1"/>
          </p:cNvSpPr>
          <p:nvPr>
            <p:ph type="body" sz="half" idx="2"/>
          </p:nvPr>
        </p:nvSpPr>
        <p:spPr>
          <a:xfrm>
            <a:off x="276195" y="3206279"/>
            <a:ext cx="3854450" cy="258445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accent2"/>
              </a:buClr>
            </a:pPr>
            <a:r>
              <a:rPr lang="pt-BR" i="1" dirty="0"/>
              <a:t>Área Construída: </a:t>
            </a:r>
          </a:p>
          <a:p>
            <a:pPr marL="0" indent="0">
              <a:buClr>
                <a:schemeClr val="accent2"/>
              </a:buClr>
              <a:buNone/>
            </a:pPr>
            <a:r>
              <a:rPr lang="pt-BR" i="1" dirty="0"/>
              <a:t>      1.500m²</a:t>
            </a:r>
          </a:p>
          <a:p>
            <a:pPr>
              <a:buClr>
                <a:schemeClr val="accent2"/>
              </a:buClr>
            </a:pPr>
            <a:r>
              <a:rPr lang="pt-BR" i="1" dirty="0"/>
              <a:t>Ano de Construção: </a:t>
            </a:r>
          </a:p>
          <a:p>
            <a:pPr marL="0" indent="0">
              <a:buClr>
                <a:schemeClr val="accent2"/>
              </a:buClr>
              <a:buNone/>
            </a:pPr>
            <a:r>
              <a:rPr lang="pt-BR" i="1" dirty="0"/>
              <a:t>      2016</a:t>
            </a:r>
          </a:p>
          <a:p>
            <a:pPr marL="0" indent="0">
              <a:buNone/>
            </a:pPr>
            <a:endParaRPr lang="pt-BR" sz="1600" dirty="0"/>
          </a:p>
        </p:txBody>
      </p:sp>
      <p:pic>
        <p:nvPicPr>
          <p:cNvPr id="12" name="Espaço Reservado para Conteúdo 11">
            <a:extLst>
              <a:ext uri="{FF2B5EF4-FFF2-40B4-BE49-F238E27FC236}">
                <a16:creationId xmlns:a16="http://schemas.microsoft.com/office/drawing/2014/main" id="{B47230A4-DCC7-404B-ABE5-5BCABD7BF1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9425" y="203833"/>
            <a:ext cx="8896380" cy="6396992"/>
          </a:xfrm>
        </p:spPr>
      </p:pic>
    </p:spTree>
    <p:extLst>
      <p:ext uri="{BB962C8B-B14F-4D97-AF65-F5344CB8AC3E}">
        <p14:creationId xmlns:p14="http://schemas.microsoft.com/office/powerpoint/2010/main" val="1597752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Espaço Reservado para Conteúdo 7">
            <a:extLst>
              <a:ext uri="{FF2B5EF4-FFF2-40B4-BE49-F238E27FC236}">
                <a16:creationId xmlns:a16="http://schemas.microsoft.com/office/drawing/2014/main" id="{D05F24FF-6013-4A8F-9AD9-8CBC5D3532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5713" y="228600"/>
            <a:ext cx="8650169" cy="6419850"/>
          </a:xfr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66C46626-AA58-46BD-9981-A9AFEA47B2CC}"/>
              </a:ext>
            </a:extLst>
          </p:cNvPr>
          <p:cNvSpPr txBox="1">
            <a:spLocks/>
          </p:cNvSpPr>
          <p:nvPr/>
        </p:nvSpPr>
        <p:spPr>
          <a:xfrm>
            <a:off x="276117" y="514924"/>
            <a:ext cx="2989597" cy="269135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0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pt-BR" sz="18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Nestlé / DPA </a:t>
            </a:r>
            <a:br>
              <a:rPr lang="pt-BR" sz="18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</a:br>
            <a:r>
              <a:rPr lang="pt-BR" sz="18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Araras - SP</a:t>
            </a:r>
            <a:br>
              <a:rPr lang="pt-BR" sz="18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</a:br>
            <a:br>
              <a:rPr lang="pt-BR" sz="18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</a:br>
            <a:r>
              <a:rPr lang="pt-BR" sz="18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Fábrica de Iogurtes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18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P</a:t>
            </a:r>
            <a:r>
              <a:rPr lang="pt-BR" sz="1800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rojeto</a:t>
            </a:r>
            <a:r>
              <a:rPr lang="pt-BR" sz="18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 Croissant Chantilly</a:t>
            </a:r>
          </a:p>
        </p:txBody>
      </p:sp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604104F3-E3FC-4B69-9CC1-A2B1D97041CC}"/>
              </a:ext>
            </a:extLst>
          </p:cNvPr>
          <p:cNvSpPr txBox="1">
            <a:spLocks noGrp="1"/>
          </p:cNvSpPr>
          <p:nvPr>
            <p:ph type="body" sz="half" idx="2"/>
          </p:nvPr>
        </p:nvSpPr>
        <p:spPr>
          <a:xfrm>
            <a:off x="276116" y="3444210"/>
            <a:ext cx="2989597" cy="2584449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accent2"/>
              </a:buClr>
            </a:pPr>
            <a:r>
              <a:rPr lang="pt-BR" i="1" dirty="0"/>
              <a:t>Área Construída: </a:t>
            </a:r>
          </a:p>
          <a:p>
            <a:pPr marL="0" indent="0">
              <a:buClr>
                <a:schemeClr val="accent2"/>
              </a:buClr>
              <a:buNone/>
            </a:pPr>
            <a:r>
              <a:rPr lang="pt-BR" i="1" dirty="0"/>
              <a:t>      1.500m²</a:t>
            </a:r>
          </a:p>
          <a:p>
            <a:pPr>
              <a:buClr>
                <a:schemeClr val="accent2"/>
              </a:buClr>
            </a:pPr>
            <a:r>
              <a:rPr lang="pt-BR" i="1" dirty="0"/>
              <a:t>Ano de Construção: </a:t>
            </a:r>
          </a:p>
          <a:p>
            <a:pPr marL="0" indent="0">
              <a:buClr>
                <a:schemeClr val="accent2"/>
              </a:buClr>
              <a:buNone/>
            </a:pPr>
            <a:r>
              <a:rPr lang="pt-BR" i="1" dirty="0"/>
              <a:t>      2013</a:t>
            </a:r>
          </a:p>
          <a:p>
            <a:pPr marL="0" indent="0">
              <a:buNone/>
            </a:pPr>
            <a:endParaRPr lang="pt-BR" sz="1600" dirty="0"/>
          </a:p>
        </p:txBody>
      </p:sp>
    </p:spTree>
    <p:extLst>
      <p:ext uri="{BB962C8B-B14F-4D97-AF65-F5344CB8AC3E}">
        <p14:creationId xmlns:p14="http://schemas.microsoft.com/office/powerpoint/2010/main" val="443240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Espaço Reservado para Conteúdo 7">
            <a:extLst>
              <a:ext uri="{FF2B5EF4-FFF2-40B4-BE49-F238E27FC236}">
                <a16:creationId xmlns:a16="http://schemas.microsoft.com/office/drawing/2014/main" id="{1E28EC7D-E48D-4AF8-A249-6AFD8F69B0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3870" y="229274"/>
            <a:ext cx="9088016" cy="6423453"/>
          </a:xfr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31094D6B-108F-4950-A4D6-6E2CAD991CD2}"/>
              </a:ext>
            </a:extLst>
          </p:cNvPr>
          <p:cNvSpPr txBox="1">
            <a:spLocks/>
          </p:cNvSpPr>
          <p:nvPr/>
        </p:nvSpPr>
        <p:spPr>
          <a:xfrm>
            <a:off x="276117" y="709090"/>
            <a:ext cx="2989597" cy="269135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0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pt-BR" sz="1800" b="1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Pepsico</a:t>
            </a:r>
            <a:br>
              <a:rPr lang="pt-BR" sz="18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</a:br>
            <a:r>
              <a:rPr lang="pt-BR" sz="18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Curitiba - PR</a:t>
            </a:r>
            <a:br>
              <a:rPr lang="pt-BR" sz="18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</a:br>
            <a:br>
              <a:rPr lang="pt-BR" sz="18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</a:br>
            <a:r>
              <a:rPr lang="pt-BR" sz="1800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Fábricação</a:t>
            </a:r>
            <a:r>
              <a:rPr lang="pt-BR" sz="18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 de </a:t>
            </a:r>
            <a:r>
              <a:rPr lang="pt-BR" sz="1800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Doritos</a:t>
            </a:r>
            <a:br>
              <a:rPr lang="pt-BR" sz="18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</a:br>
            <a:endParaRPr lang="pt-BR" sz="1800" i="1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7E94DD6A-20F7-443A-90C5-C04643D771E3}"/>
              </a:ext>
            </a:extLst>
          </p:cNvPr>
          <p:cNvSpPr txBox="1">
            <a:spLocks noGrp="1"/>
          </p:cNvSpPr>
          <p:nvPr>
            <p:ph type="body" sz="half" idx="2"/>
          </p:nvPr>
        </p:nvSpPr>
        <p:spPr>
          <a:xfrm>
            <a:off x="276117" y="3400445"/>
            <a:ext cx="2989597" cy="2584449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accent2"/>
              </a:buClr>
            </a:pPr>
            <a:r>
              <a:rPr lang="pt-BR" i="1" dirty="0"/>
              <a:t>Área Construída: </a:t>
            </a:r>
          </a:p>
          <a:p>
            <a:pPr marL="0" indent="0">
              <a:buClr>
                <a:schemeClr val="accent2"/>
              </a:buClr>
              <a:buNone/>
            </a:pPr>
            <a:r>
              <a:rPr lang="pt-BR" i="1" dirty="0"/>
              <a:t>      5.000m²</a:t>
            </a:r>
          </a:p>
          <a:p>
            <a:pPr>
              <a:buClr>
                <a:schemeClr val="accent2"/>
              </a:buClr>
            </a:pPr>
            <a:r>
              <a:rPr lang="pt-BR" i="1" dirty="0"/>
              <a:t>Ano de Construção: </a:t>
            </a:r>
          </a:p>
          <a:p>
            <a:pPr marL="0" indent="0">
              <a:buClr>
                <a:schemeClr val="accent2"/>
              </a:buClr>
              <a:buNone/>
            </a:pPr>
            <a:r>
              <a:rPr lang="pt-BR" i="1" dirty="0"/>
              <a:t>      2007</a:t>
            </a:r>
          </a:p>
          <a:p>
            <a:pPr marL="0" indent="0">
              <a:buNone/>
            </a:pPr>
            <a:endParaRPr lang="pt-BR" sz="1600" dirty="0"/>
          </a:p>
        </p:txBody>
      </p:sp>
    </p:spTree>
    <p:extLst>
      <p:ext uri="{BB962C8B-B14F-4D97-AF65-F5344CB8AC3E}">
        <p14:creationId xmlns:p14="http://schemas.microsoft.com/office/powerpoint/2010/main" val="509928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2"/>
          <p:cNvSpPr txBox="1">
            <a:spLocks/>
          </p:cNvSpPr>
          <p:nvPr/>
        </p:nvSpPr>
        <p:spPr>
          <a:xfrm>
            <a:off x="0" y="471488"/>
            <a:ext cx="2814637" cy="2986087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spcBef>
                <a:spcPts val="0"/>
              </a:spcBef>
              <a:buClr>
                <a:schemeClr val="accent2"/>
              </a:buClr>
              <a:buNone/>
            </a:pPr>
            <a:r>
              <a:rPr lang="pt-BR" sz="1700" b="1" i="1" dirty="0"/>
              <a:t>Chocolates Garoto </a:t>
            </a:r>
          </a:p>
          <a:p>
            <a:pPr marL="0" indent="0" algn="ctr">
              <a:lnSpc>
                <a:spcPct val="150000"/>
              </a:lnSpc>
              <a:spcBef>
                <a:spcPts val="0"/>
              </a:spcBef>
              <a:buClr>
                <a:schemeClr val="accent2"/>
              </a:buClr>
              <a:buNone/>
            </a:pPr>
            <a:r>
              <a:rPr lang="pt-BR" sz="1700" b="1" i="1" dirty="0"/>
              <a:t>Vila Velha - ES</a:t>
            </a:r>
          </a:p>
          <a:p>
            <a:pPr marL="0" indent="0" algn="ctr">
              <a:lnSpc>
                <a:spcPct val="150000"/>
              </a:lnSpc>
              <a:spcBef>
                <a:spcPts val="0"/>
              </a:spcBef>
              <a:buClr>
                <a:schemeClr val="accent2"/>
              </a:buClr>
              <a:buFont typeface="Wingdings 3" charset="2"/>
              <a:buNone/>
            </a:pPr>
            <a:endParaRPr lang="pt-BR" sz="1700" i="1" dirty="0"/>
          </a:p>
          <a:p>
            <a:pPr marL="0" indent="0" algn="ctr">
              <a:lnSpc>
                <a:spcPct val="150000"/>
              </a:lnSpc>
              <a:spcBef>
                <a:spcPts val="0"/>
              </a:spcBef>
              <a:buClr>
                <a:schemeClr val="accent2"/>
              </a:buClr>
              <a:buFont typeface="Wingdings 3" charset="2"/>
              <a:buNone/>
            </a:pPr>
            <a:r>
              <a:rPr lang="pt-BR" sz="1700" i="1" dirty="0"/>
              <a:t>Projeto Completo Expansão da Fábrica de</a:t>
            </a:r>
          </a:p>
          <a:p>
            <a:pPr marL="0" indent="0" algn="ctr">
              <a:lnSpc>
                <a:spcPct val="150000"/>
              </a:lnSpc>
              <a:spcBef>
                <a:spcPts val="0"/>
              </a:spcBef>
              <a:buClr>
                <a:schemeClr val="accent2"/>
              </a:buClr>
              <a:buFont typeface="Wingdings 3" charset="2"/>
              <a:buNone/>
            </a:pPr>
            <a:r>
              <a:rPr lang="pt-BR" sz="1700" i="1" dirty="0"/>
              <a:t> Bombom Serenata de Amor, Linha Flex/ Artigos de Época e Baton</a:t>
            </a:r>
          </a:p>
          <a:p>
            <a:pPr marL="0" indent="0" algn="ctr">
              <a:lnSpc>
                <a:spcPct val="150000"/>
              </a:lnSpc>
              <a:spcBef>
                <a:spcPts val="0"/>
              </a:spcBef>
              <a:buClr>
                <a:schemeClr val="accent2"/>
              </a:buClr>
              <a:buFont typeface="Wingdings 3" charset="2"/>
              <a:buNone/>
            </a:pPr>
            <a:endParaRPr lang="pt-BR" sz="1700" i="1" dirty="0"/>
          </a:p>
          <a:p>
            <a:pPr marL="0" indent="0" algn="ctr">
              <a:lnSpc>
                <a:spcPct val="150000"/>
              </a:lnSpc>
              <a:spcBef>
                <a:spcPts val="0"/>
              </a:spcBef>
              <a:buClr>
                <a:schemeClr val="accent2"/>
              </a:buClr>
              <a:buFont typeface="Wingdings 3" charset="2"/>
              <a:buNone/>
            </a:pPr>
            <a:endParaRPr lang="pt-BR" sz="1700" i="1" dirty="0"/>
          </a:p>
          <a:p>
            <a:pPr marL="0" indent="0" algn="ctr">
              <a:lnSpc>
                <a:spcPct val="150000"/>
              </a:lnSpc>
              <a:spcBef>
                <a:spcPts val="0"/>
              </a:spcBef>
              <a:buClr>
                <a:schemeClr val="accent2"/>
              </a:buClr>
              <a:buFont typeface="Wingdings 3" charset="2"/>
              <a:buNone/>
            </a:pPr>
            <a:endParaRPr lang="pt-BR" sz="1700" i="1" dirty="0"/>
          </a:p>
        </p:txBody>
      </p:sp>
      <p:sp>
        <p:nvSpPr>
          <p:cNvPr id="3" name="Espaço Reservado para Conteúdo 2"/>
          <p:cNvSpPr txBox="1">
            <a:spLocks/>
          </p:cNvSpPr>
          <p:nvPr/>
        </p:nvSpPr>
        <p:spPr>
          <a:xfrm>
            <a:off x="228600" y="4029076"/>
            <a:ext cx="2586037" cy="1614488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accent2"/>
              </a:buClr>
            </a:pPr>
            <a:r>
              <a:rPr lang="pt-BR" sz="1600" i="1" dirty="0"/>
              <a:t>Área Construída: 1.800m²</a:t>
            </a:r>
          </a:p>
          <a:p>
            <a:pPr>
              <a:buClr>
                <a:schemeClr val="accent2"/>
              </a:buClr>
            </a:pPr>
            <a:r>
              <a:rPr lang="pt-BR" sz="1600" i="1" dirty="0"/>
              <a:t>Área Terreno: 12.000m²</a:t>
            </a:r>
          </a:p>
          <a:p>
            <a:pPr>
              <a:buClr>
                <a:schemeClr val="accent2"/>
              </a:buClr>
            </a:pPr>
            <a:r>
              <a:rPr lang="pt-BR" sz="1600" i="1" dirty="0"/>
              <a:t>Ano de Construção: 2011 - 2013</a:t>
            </a:r>
          </a:p>
          <a:p>
            <a:pPr marL="0" indent="0">
              <a:buNone/>
            </a:pPr>
            <a:endParaRPr lang="pt-BR" sz="1600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472"/>
          <a:stretch/>
        </p:blipFill>
        <p:spPr>
          <a:xfrm rot="16200000">
            <a:off x="5199770" y="-1269121"/>
            <a:ext cx="4368803" cy="9453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705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2"/>
          <p:cNvSpPr txBox="1">
            <a:spLocks/>
          </p:cNvSpPr>
          <p:nvPr/>
        </p:nvSpPr>
        <p:spPr>
          <a:xfrm>
            <a:off x="100013" y="471488"/>
            <a:ext cx="2557462" cy="2986087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spcBef>
                <a:spcPts val="0"/>
              </a:spcBef>
              <a:buClr>
                <a:schemeClr val="accent2"/>
              </a:buClr>
              <a:buNone/>
            </a:pPr>
            <a:r>
              <a:rPr lang="pt-BR" sz="1700" b="1" i="1" dirty="0" err="1"/>
              <a:t>Pepsico</a:t>
            </a:r>
            <a:r>
              <a:rPr lang="pt-BR" sz="1700" b="1" i="1" dirty="0"/>
              <a:t> do Brasil</a:t>
            </a:r>
          </a:p>
          <a:p>
            <a:pPr marL="0" indent="0" algn="ctr">
              <a:lnSpc>
                <a:spcPct val="150000"/>
              </a:lnSpc>
              <a:spcBef>
                <a:spcPts val="0"/>
              </a:spcBef>
              <a:buClr>
                <a:schemeClr val="accent2"/>
              </a:buClr>
              <a:buNone/>
            </a:pPr>
            <a:r>
              <a:rPr lang="pt-BR" sz="1700" b="1" i="1" dirty="0"/>
              <a:t>Sorocaba - SP</a:t>
            </a:r>
          </a:p>
          <a:p>
            <a:pPr marL="0" indent="0" algn="ctr">
              <a:lnSpc>
                <a:spcPct val="150000"/>
              </a:lnSpc>
              <a:spcBef>
                <a:spcPts val="0"/>
              </a:spcBef>
              <a:buClr>
                <a:schemeClr val="accent2"/>
              </a:buClr>
              <a:buFont typeface="Wingdings 3" charset="2"/>
              <a:buNone/>
            </a:pPr>
            <a:endParaRPr lang="pt-BR" sz="1700" i="1" dirty="0"/>
          </a:p>
          <a:p>
            <a:pPr marL="0" indent="0" algn="ctr">
              <a:lnSpc>
                <a:spcPct val="150000"/>
              </a:lnSpc>
              <a:spcBef>
                <a:spcPts val="0"/>
              </a:spcBef>
              <a:buClr>
                <a:schemeClr val="accent2"/>
              </a:buClr>
              <a:buFont typeface="Wingdings 3" charset="2"/>
              <a:buNone/>
            </a:pPr>
            <a:r>
              <a:rPr lang="pt-BR" sz="1700" i="1" dirty="0"/>
              <a:t>Projeto Completo Fábrica </a:t>
            </a:r>
            <a:r>
              <a:rPr lang="pt-BR" sz="1700" i="1" dirty="0" err="1"/>
              <a:t>Multi-Produtos</a:t>
            </a:r>
            <a:endParaRPr lang="pt-BR" sz="1700" i="1" dirty="0"/>
          </a:p>
          <a:p>
            <a:pPr marL="0" indent="0" algn="ctr">
              <a:lnSpc>
                <a:spcPct val="150000"/>
              </a:lnSpc>
              <a:spcBef>
                <a:spcPts val="0"/>
              </a:spcBef>
              <a:buClr>
                <a:schemeClr val="accent2"/>
              </a:buClr>
              <a:buFont typeface="Wingdings 3" charset="2"/>
              <a:buNone/>
            </a:pPr>
            <a:endParaRPr lang="pt-BR" sz="1700" i="1" dirty="0"/>
          </a:p>
          <a:p>
            <a:pPr marL="0" indent="0" algn="ctr">
              <a:lnSpc>
                <a:spcPct val="150000"/>
              </a:lnSpc>
              <a:spcBef>
                <a:spcPts val="0"/>
              </a:spcBef>
              <a:buClr>
                <a:schemeClr val="accent2"/>
              </a:buClr>
              <a:buFont typeface="Wingdings 3" charset="2"/>
              <a:buNone/>
            </a:pPr>
            <a:endParaRPr lang="pt-BR" sz="1700" i="1" dirty="0"/>
          </a:p>
        </p:txBody>
      </p:sp>
      <p:sp>
        <p:nvSpPr>
          <p:cNvPr id="3" name="Espaço Reservado para Conteúdo 2"/>
          <p:cNvSpPr txBox="1">
            <a:spLocks/>
          </p:cNvSpPr>
          <p:nvPr/>
        </p:nvSpPr>
        <p:spPr>
          <a:xfrm>
            <a:off x="228600" y="4029076"/>
            <a:ext cx="2586037" cy="1614488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accent2"/>
              </a:buClr>
            </a:pPr>
            <a:r>
              <a:rPr lang="pt-BR" sz="1600" i="1" dirty="0"/>
              <a:t>Área Construída: 7.500m²</a:t>
            </a:r>
          </a:p>
          <a:p>
            <a:pPr>
              <a:buClr>
                <a:schemeClr val="accent2"/>
              </a:buClr>
            </a:pPr>
            <a:r>
              <a:rPr lang="pt-BR" sz="1600" i="1" dirty="0"/>
              <a:t>Área Terreno: 18.000m²</a:t>
            </a:r>
          </a:p>
          <a:p>
            <a:pPr>
              <a:buClr>
                <a:schemeClr val="accent2"/>
              </a:buClr>
            </a:pPr>
            <a:r>
              <a:rPr lang="pt-BR" sz="1600" i="1" dirty="0"/>
              <a:t>Ano de Construção: 2006 - 2010</a:t>
            </a:r>
          </a:p>
          <a:p>
            <a:pPr marL="0" indent="0">
              <a:buNone/>
            </a:pPr>
            <a:endParaRPr lang="pt-BR" sz="1600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231841" y="-1084017"/>
            <a:ext cx="6524825" cy="9025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296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2"/>
          <p:cNvSpPr txBox="1">
            <a:spLocks/>
          </p:cNvSpPr>
          <p:nvPr/>
        </p:nvSpPr>
        <p:spPr>
          <a:xfrm>
            <a:off x="753156" y="513873"/>
            <a:ext cx="3862388" cy="2986087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spcBef>
                <a:spcPts val="0"/>
              </a:spcBef>
              <a:buClr>
                <a:schemeClr val="accent2"/>
              </a:buClr>
              <a:buNone/>
            </a:pPr>
            <a:r>
              <a:rPr lang="pt-BR" sz="1700" b="1" i="1" dirty="0"/>
              <a:t>Nestlé do Brasil  </a:t>
            </a:r>
          </a:p>
          <a:p>
            <a:pPr marL="0" indent="0" algn="ctr">
              <a:lnSpc>
                <a:spcPct val="150000"/>
              </a:lnSpc>
              <a:spcBef>
                <a:spcPts val="0"/>
              </a:spcBef>
              <a:buClr>
                <a:schemeClr val="accent2"/>
              </a:buClr>
              <a:buNone/>
            </a:pPr>
            <a:r>
              <a:rPr lang="pt-BR" sz="1700" b="1" i="1" dirty="0"/>
              <a:t>Caçapava - SP</a:t>
            </a:r>
          </a:p>
          <a:p>
            <a:pPr marL="0" indent="0" algn="ctr">
              <a:lnSpc>
                <a:spcPct val="150000"/>
              </a:lnSpc>
              <a:spcBef>
                <a:spcPts val="0"/>
              </a:spcBef>
              <a:buClr>
                <a:schemeClr val="accent2"/>
              </a:buClr>
              <a:buFont typeface="Wingdings 3" charset="2"/>
              <a:buNone/>
            </a:pPr>
            <a:endParaRPr lang="pt-BR" sz="1700" i="1" dirty="0"/>
          </a:p>
          <a:p>
            <a:pPr marL="0" indent="0" algn="ctr">
              <a:lnSpc>
                <a:spcPct val="150000"/>
              </a:lnSpc>
              <a:spcBef>
                <a:spcPts val="0"/>
              </a:spcBef>
              <a:buClr>
                <a:schemeClr val="accent2"/>
              </a:buClr>
              <a:buFont typeface="Wingdings 3" charset="2"/>
              <a:buNone/>
            </a:pPr>
            <a:r>
              <a:rPr lang="pt-BR" sz="1700" i="1" dirty="0"/>
              <a:t>Projeto da Primeira Linha no Brasil do Bombom </a:t>
            </a:r>
            <a:r>
              <a:rPr lang="pt-BR" sz="1700" i="1" dirty="0" err="1"/>
              <a:t>KitKat</a:t>
            </a:r>
            <a:endParaRPr lang="pt-BR" sz="1700" i="1" dirty="0"/>
          </a:p>
        </p:txBody>
      </p:sp>
      <p:sp>
        <p:nvSpPr>
          <p:cNvPr id="3" name="Espaço Reservado para Conteúdo 2"/>
          <p:cNvSpPr txBox="1">
            <a:spLocks/>
          </p:cNvSpPr>
          <p:nvPr/>
        </p:nvSpPr>
        <p:spPr>
          <a:xfrm>
            <a:off x="5685972" y="1199672"/>
            <a:ext cx="3878943" cy="1614488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accent2"/>
              </a:buClr>
            </a:pPr>
            <a:r>
              <a:rPr lang="pt-BR" sz="1600" i="1" dirty="0"/>
              <a:t>Área Construída: 1.200m²</a:t>
            </a:r>
          </a:p>
          <a:p>
            <a:pPr>
              <a:buClr>
                <a:schemeClr val="accent2"/>
              </a:buClr>
            </a:pPr>
            <a:r>
              <a:rPr lang="pt-BR" sz="1600" i="1" dirty="0"/>
              <a:t>Área Terreno: 32.000m²</a:t>
            </a:r>
          </a:p>
          <a:p>
            <a:pPr>
              <a:buClr>
                <a:schemeClr val="accent2"/>
              </a:buClr>
            </a:pPr>
            <a:r>
              <a:rPr lang="pt-BR" sz="1600" i="1" dirty="0"/>
              <a:t>Ano de Construção: 2012 - 2013</a:t>
            </a:r>
          </a:p>
          <a:p>
            <a:pPr marL="0" indent="0">
              <a:buNone/>
            </a:pPr>
            <a:endParaRPr lang="pt-BR" sz="1600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319"/>
          <a:stretch/>
        </p:blipFill>
        <p:spPr>
          <a:xfrm rot="16200000">
            <a:off x="4592892" y="-707643"/>
            <a:ext cx="2961090" cy="11946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782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9" name="Picture 2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901" y="1781877"/>
            <a:ext cx="1440000" cy="631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2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147" y="2513668"/>
            <a:ext cx="1440000" cy="715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7" name="Picture 2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8377" y="2545981"/>
            <a:ext cx="1440000" cy="404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2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5485" y="1952110"/>
            <a:ext cx="1590675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5" name="Picture 2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147" y="3412873"/>
            <a:ext cx="1440000" cy="362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2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235" y="5501052"/>
            <a:ext cx="1440000" cy="436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2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258" y="4026301"/>
            <a:ext cx="1440000" cy="494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21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6266" y="1256129"/>
            <a:ext cx="1440000" cy="494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19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5471" y="3062590"/>
            <a:ext cx="1440000" cy="914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18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147" y="4690864"/>
            <a:ext cx="1440000" cy="638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17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6970" y="1750587"/>
            <a:ext cx="1440000" cy="658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16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1918" y="4657696"/>
            <a:ext cx="1440000" cy="651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15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7520" y="5329215"/>
            <a:ext cx="1440000" cy="742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" name="Picture 14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2827" y="3931548"/>
            <a:ext cx="1440000" cy="722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15" name="Picture 13"/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967"/>
          <a:stretch/>
        </p:blipFill>
        <p:spPr bwMode="auto">
          <a:xfrm>
            <a:off x="8374122" y="4886880"/>
            <a:ext cx="1440000" cy="774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14" name="Picture 12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053" y="6063848"/>
            <a:ext cx="1440000" cy="847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13" name="Picture 11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6517" y="2654024"/>
            <a:ext cx="1440000" cy="374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12" name="Picture 10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1365" y="6206471"/>
            <a:ext cx="1440000" cy="448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11" name="Picture 9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8963" y="1328939"/>
            <a:ext cx="1440000" cy="584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10" name="Picture 8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3064" y="2601018"/>
            <a:ext cx="1440000" cy="471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09" name="Picture 7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4370" y="3213724"/>
            <a:ext cx="1440000" cy="695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08" name="Picture 6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6517" y="1913666"/>
            <a:ext cx="1440000" cy="36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07" name="Picture 5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1365" y="3213724"/>
            <a:ext cx="1440000" cy="737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05" name="Picture 4"/>
          <p:cNvPicPr>
            <a:picLocks noChangeAspect="1" noChangeArrowheads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678"/>
          <a:stretch/>
        </p:blipFill>
        <p:spPr bwMode="auto">
          <a:xfrm>
            <a:off x="6381365" y="4049640"/>
            <a:ext cx="1440000" cy="942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04" name="Picture 3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1365" y="2663872"/>
            <a:ext cx="1800000" cy="473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03" name="Picture 30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5125" y="5114145"/>
            <a:ext cx="1080000" cy="937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02" name="Picture 31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6517" y="4789891"/>
            <a:ext cx="1080000" cy="1192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01" name="ct-logo" descr="Continental Logo">
            <a:hlinkClick r:id="rId29" tooltip="&quot;ContiTech no Brasil&quot;"/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008" y="6279113"/>
            <a:ext cx="1800000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00" name="Imagem 33"/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1618" y="4061348"/>
            <a:ext cx="1080000" cy="510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9" name="Imagem 34"/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1918" y="6145006"/>
            <a:ext cx="1440000" cy="57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7" name="Imagem 38"/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4295" y="3293400"/>
            <a:ext cx="1440000" cy="601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6" name="Picture 72"/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5675" y="4163387"/>
            <a:ext cx="1800000" cy="522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88" name="Rectangle 111"/>
          <p:cNvSpPr>
            <a:spLocks noChangeArrowheads="1"/>
          </p:cNvSpPr>
          <p:nvPr/>
        </p:nvSpPr>
        <p:spPr bwMode="auto">
          <a:xfrm>
            <a:off x="3787064" y="2029777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endParaRPr kumimoji="0" 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7" name="Título 3"/>
          <p:cNvSpPr txBox="1">
            <a:spLocks/>
          </p:cNvSpPr>
          <p:nvPr/>
        </p:nvSpPr>
        <p:spPr>
          <a:xfrm>
            <a:off x="0" y="0"/>
            <a:ext cx="10740571" cy="103989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342900" indent="-342900" algn="ctr">
              <a:lnSpc>
                <a:spcPct val="200000"/>
              </a:lnSpc>
            </a:pPr>
            <a:r>
              <a:rPr lang="pt-BR" sz="4000" u="sng" dirty="0">
                <a:solidFill>
                  <a:srgbClr val="1F4E79"/>
                </a:solidFill>
                <a:latin typeface="GeoSlab703 Md BT" panose="020606030202050204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Nossos Clientes</a:t>
            </a:r>
            <a:endParaRPr lang="pt-BR" sz="4000" dirty="0">
              <a:latin typeface="GeoSlab703 Md BT" panose="02060603020205020403" pitchFamily="18" charset="0"/>
            </a:endParaRPr>
          </a:p>
        </p:txBody>
      </p:sp>
      <p:pic>
        <p:nvPicPr>
          <p:cNvPr id="3" name="Picture 2" descr="Resultado de imagem para chocolates garoto"/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2464" y="5775844"/>
            <a:ext cx="1440000" cy="838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Resultado de imagem para loreal"/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5675" y="4840796"/>
            <a:ext cx="1440000" cy="338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5221" y="5489238"/>
            <a:ext cx="1260000" cy="1125354"/>
          </a:xfrm>
          <a:prstGeom prst="rect">
            <a:avLst/>
          </a:prstGeom>
        </p:spPr>
      </p:pic>
      <p:pic>
        <p:nvPicPr>
          <p:cNvPr id="9" name="Picture 12" descr="Resultado de imagem para pepsico"/>
          <p:cNvPicPr>
            <a:picLocks noChangeAspect="1" noChangeArrowheads="1"/>
          </p:cNvPicPr>
          <p:nvPr/>
        </p:nvPicPr>
        <p:blipFill rotWithShape="1"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001" b="29499"/>
          <a:stretch/>
        </p:blipFill>
        <p:spPr bwMode="auto">
          <a:xfrm>
            <a:off x="196535" y="3972915"/>
            <a:ext cx="1800000" cy="4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D77C1DB1-2FA6-4B21-AA12-00B898E914C2}"/>
              </a:ext>
            </a:extLst>
          </p:cNvPr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495374" y="1118108"/>
            <a:ext cx="1536634" cy="491932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8F4E099E-95EA-47F4-B22E-683B54464E1D}"/>
              </a:ext>
            </a:extLst>
          </p:cNvPr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10192430" y="2437017"/>
            <a:ext cx="1845811" cy="1535898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9F0916C9-588A-493E-82A1-CB19760B45DA}"/>
              </a:ext>
            </a:extLst>
          </p:cNvPr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8174295" y="1783577"/>
            <a:ext cx="1800000" cy="695838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AFCCC696-E80B-44CA-B3FE-D430247DFB2E}"/>
              </a:ext>
            </a:extLst>
          </p:cNvPr>
          <p:cNvPicPr>
            <a:picLocks noChangeAspect="1"/>
          </p:cNvPicPr>
          <p:nvPr/>
        </p:nvPicPr>
        <p:blipFill>
          <a:blip r:embed="rId42"/>
          <a:stretch>
            <a:fillRect/>
          </a:stretch>
        </p:blipFill>
        <p:spPr>
          <a:xfrm>
            <a:off x="10334781" y="1632091"/>
            <a:ext cx="1658413" cy="672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509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0" y="0"/>
            <a:ext cx="10740571" cy="1210614"/>
          </a:xfrm>
        </p:spPr>
        <p:txBody>
          <a:bodyPr>
            <a:noAutofit/>
          </a:bodyPr>
          <a:lstStyle/>
          <a:p>
            <a:pPr marL="342900" lvl="0" indent="-342900" algn="ctr">
              <a:lnSpc>
                <a:spcPct val="200000"/>
              </a:lnSpc>
              <a:spcAft>
                <a:spcPts val="0"/>
              </a:spcAft>
            </a:pPr>
            <a:r>
              <a:rPr lang="pt-BR" sz="4000" u="sng" dirty="0">
                <a:solidFill>
                  <a:srgbClr val="1F4E79"/>
                </a:solidFill>
                <a:effectLst/>
                <a:latin typeface="GeoSlab703 Md BT" panose="020606030202050204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Apresentação </a:t>
            </a:r>
            <a:endParaRPr lang="pt-BR" sz="4000" dirty="0">
              <a:latin typeface="GeoSlab703 Md BT" panose="02060603020205020403" pitchFamily="18" charset="0"/>
            </a:endParaRPr>
          </a:p>
        </p:txBody>
      </p:sp>
      <p:sp>
        <p:nvSpPr>
          <p:cNvPr id="5" name="Espaço Reservado para Conteúdo 4"/>
          <p:cNvSpPr>
            <a:spLocks noGrp="1"/>
          </p:cNvSpPr>
          <p:nvPr>
            <p:ph idx="1"/>
          </p:nvPr>
        </p:nvSpPr>
        <p:spPr>
          <a:xfrm>
            <a:off x="653143" y="1442843"/>
            <a:ext cx="9608457" cy="496634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lang="pt-BR" i="1" dirty="0"/>
              <a:t>Somos uma empresa no ramo de Engenharia e projetos técnicos multidisciplinares; Nossas principais atividades são nas áreas de engenharia mecânica, civil e elétrica.  </a:t>
            </a:r>
          </a:p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lang="pt-BR" i="1" dirty="0"/>
              <a:t>Atuamos de forma ininterrupta desde 1991 e estamos situados na cidade de Mogi das Cruzes, com sede própria de 200m² de área construída.</a:t>
            </a:r>
          </a:p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lang="pt-BR" i="1" dirty="0"/>
              <a:t>Trabalhamos com foco na criação de oportunidades e melhorias no processo industrial. Vislumbrando o bem estar e satisfação de nossos parceiros e seus colaboradores</a:t>
            </a:r>
          </a:p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lang="pt-BR" i="1" dirty="0"/>
              <a:t>Dedicação, comprometimento e confidencialidade,  norteados na ética profissional, cultivamos o desenvolvimento social e respeito ao meio ambiente, com base no presente e olhos no futuro.</a:t>
            </a:r>
          </a:p>
          <a:p>
            <a:pPr>
              <a:lnSpc>
                <a:spcPct val="150000"/>
              </a:lnSpc>
            </a:pPr>
            <a:endParaRPr lang="pt-BR" i="1" dirty="0"/>
          </a:p>
        </p:txBody>
      </p:sp>
    </p:spTree>
    <p:extLst>
      <p:ext uri="{BB962C8B-B14F-4D97-AF65-F5344CB8AC3E}">
        <p14:creationId xmlns:p14="http://schemas.microsoft.com/office/powerpoint/2010/main" val="2751749104"/>
      </p:ext>
    </p:extLst>
  </p:cSld>
  <p:clrMapOvr>
    <a:masterClrMapping/>
  </p:clrMapOvr>
  <p:transition spd="slow">
    <p:randomBar dir="vert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/>
          <p:cNvSpPr/>
          <p:nvPr/>
        </p:nvSpPr>
        <p:spPr>
          <a:xfrm>
            <a:off x="337840" y="386540"/>
            <a:ext cx="9343189" cy="63248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0340" algn="ctr">
              <a:lnSpc>
                <a:spcPct val="150000"/>
              </a:lnSpc>
              <a:spcAft>
                <a:spcPts val="0"/>
              </a:spcAft>
            </a:pPr>
            <a:r>
              <a:rPr lang="pt-BR" sz="2100" b="1" dirty="0">
                <a:solidFill>
                  <a:schemeClr val="accent2"/>
                </a:solidFill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DRAFT PROJETOS MECÂNICOS E MONTAGENS INDUSTRIAIS S/S LTDA</a:t>
            </a:r>
            <a:endParaRPr lang="pt-BR" sz="2100" dirty="0">
              <a:solidFill>
                <a:schemeClr val="accent2"/>
              </a:solidFill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80340">
              <a:lnSpc>
                <a:spcPct val="150000"/>
              </a:lnSpc>
              <a:spcAft>
                <a:spcPts val="0"/>
              </a:spcAft>
            </a:pPr>
            <a:endParaRPr lang="pt-BR" sz="1000" b="1" dirty="0">
              <a:solidFill>
                <a:schemeClr val="accent2"/>
              </a:solidFill>
              <a:effectLst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180340" algn="ctr">
              <a:lnSpc>
                <a:spcPct val="150000"/>
              </a:lnSpc>
              <a:spcAft>
                <a:spcPts val="0"/>
              </a:spcAft>
            </a:pPr>
            <a:r>
              <a:rPr lang="pt-BR" sz="1600" b="1" dirty="0">
                <a:solidFill>
                  <a:schemeClr val="accent2"/>
                </a:solidFill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C.N.P.J</a:t>
            </a:r>
            <a:r>
              <a:rPr lang="pt-BR" sz="1600" dirty="0">
                <a:solidFill>
                  <a:schemeClr val="accent2"/>
                </a:solidFill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pt-BR" sz="1600" dirty="0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71.523.245/0001-41      </a:t>
            </a:r>
            <a:endParaRPr lang="pt-BR" sz="1600" dirty="0"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80340" algn="ctr">
              <a:lnSpc>
                <a:spcPct val="150000"/>
              </a:lnSpc>
              <a:spcAft>
                <a:spcPts val="0"/>
              </a:spcAft>
            </a:pPr>
            <a:r>
              <a:rPr lang="pt-BR" sz="1600" b="1" dirty="0">
                <a:solidFill>
                  <a:schemeClr val="accent2"/>
                </a:solidFill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C.C.M</a:t>
            </a:r>
            <a:r>
              <a:rPr lang="pt-BR" sz="1600" dirty="0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 2.159.058-3</a:t>
            </a:r>
            <a:endParaRPr lang="pt-BR" sz="1600" dirty="0"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80340" algn="ctr">
              <a:lnSpc>
                <a:spcPct val="150000"/>
              </a:lnSpc>
              <a:spcAft>
                <a:spcPts val="0"/>
              </a:spcAft>
            </a:pPr>
            <a:r>
              <a:rPr lang="pt-BR" sz="1600" b="1" dirty="0">
                <a:solidFill>
                  <a:schemeClr val="accent2"/>
                </a:solidFill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CREA</a:t>
            </a:r>
            <a:r>
              <a:rPr lang="pt-BR" sz="1600" dirty="0">
                <a:solidFill>
                  <a:schemeClr val="accent2"/>
                </a:solidFill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pt-BR" sz="1600" dirty="0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 0722463/SP</a:t>
            </a:r>
            <a:endParaRPr lang="pt-BR" sz="1600" dirty="0"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80340">
              <a:lnSpc>
                <a:spcPct val="150000"/>
              </a:lnSpc>
              <a:spcAft>
                <a:spcPts val="0"/>
              </a:spcAft>
            </a:pPr>
            <a:r>
              <a:rPr lang="pt-BR" sz="1600" i="1" dirty="0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	</a:t>
            </a:r>
            <a:endParaRPr lang="pt-BR" sz="1600" dirty="0"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80340">
              <a:lnSpc>
                <a:spcPct val="150000"/>
              </a:lnSpc>
            </a:pPr>
            <a:r>
              <a:rPr lang="pt-BR" sz="1600" b="1" i="1" dirty="0">
                <a:solidFill>
                  <a:schemeClr val="accent2"/>
                </a:solidFill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Endereço:</a:t>
            </a:r>
            <a:r>
              <a:rPr lang="pt-BR" sz="1600" i="1" dirty="0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  Estrada Pedreira do </a:t>
            </a:r>
            <a:r>
              <a:rPr lang="pt-BR" sz="1600" i="1" dirty="0" err="1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Itapeti</a:t>
            </a:r>
            <a:r>
              <a:rPr lang="pt-BR" sz="1600" i="1" dirty="0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, 100                        </a:t>
            </a:r>
            <a:r>
              <a:rPr lang="pt-BR" sz="1600" b="1" i="1" dirty="0">
                <a:solidFill>
                  <a:schemeClr val="accent2"/>
                </a:solidFill>
                <a:ea typeface="Times New Roman" panose="02020603050405020304" pitchFamily="18" charset="0"/>
                <a:cs typeface="Arial" panose="020B0604020202020204" pitchFamily="34" charset="0"/>
              </a:rPr>
              <a:t>Telefones</a:t>
            </a:r>
            <a:r>
              <a:rPr lang="pt-BR" sz="1600" i="1" dirty="0">
                <a:solidFill>
                  <a:schemeClr val="accent2"/>
                </a:solidFill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pt-BR" sz="1600" i="1" dirty="0">
                <a:ea typeface="Times New Roman" panose="02020603050405020304" pitchFamily="18" charset="0"/>
                <a:cs typeface="Arial" panose="020B0604020202020204" pitchFamily="34" charset="0"/>
              </a:rPr>
              <a:t>(011) 2545-5564</a:t>
            </a:r>
            <a:endParaRPr lang="pt-BR" sz="1600" i="1" dirty="0"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37540" indent="276860">
              <a:lnSpc>
                <a:spcPct val="150000"/>
              </a:lnSpc>
              <a:spcAft>
                <a:spcPts val="0"/>
              </a:spcAft>
            </a:pPr>
            <a:r>
              <a:rPr lang="pt-BR" sz="1600" i="1" dirty="0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      Condomínio </a:t>
            </a:r>
            <a:r>
              <a:rPr lang="pt-BR" sz="1600" i="1" dirty="0" err="1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Aruã</a:t>
            </a:r>
            <a:r>
              <a:rPr lang="pt-BR" sz="1600" i="1" dirty="0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, quadra 84 – lote 01</a:t>
            </a:r>
            <a:r>
              <a:rPr lang="pt-BR" sz="1600" i="1" dirty="0">
                <a:ea typeface="Times New Roman" panose="02020603050405020304" pitchFamily="18" charset="0"/>
                <a:cs typeface="Arial" panose="020B0604020202020204" pitchFamily="34" charset="0"/>
              </a:rPr>
              <a:t>.                              (011) 2546-5637</a:t>
            </a:r>
            <a:endParaRPr lang="pt-BR" sz="1600" i="1" dirty="0"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37540" indent="276860">
              <a:lnSpc>
                <a:spcPct val="150000"/>
              </a:lnSpc>
              <a:spcAft>
                <a:spcPts val="0"/>
              </a:spcAft>
            </a:pPr>
            <a:r>
              <a:rPr lang="pt-BR" sz="1600" i="1" dirty="0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      Cidade </a:t>
            </a:r>
            <a:r>
              <a:rPr lang="pt-BR" sz="1600" i="1" dirty="0" err="1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Parquelândia</a:t>
            </a:r>
            <a:endParaRPr lang="pt-BR" sz="1600" i="1" dirty="0"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37540" indent="276860">
              <a:lnSpc>
                <a:spcPct val="150000"/>
              </a:lnSpc>
              <a:spcAft>
                <a:spcPts val="0"/>
              </a:spcAft>
            </a:pPr>
            <a:r>
              <a:rPr lang="pt-BR" sz="1600" i="1" dirty="0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      Mogi das Cruzes – SP</a:t>
            </a:r>
            <a:endParaRPr lang="pt-BR" sz="1600" i="1" dirty="0"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37540" indent="276860">
              <a:lnSpc>
                <a:spcPct val="150000"/>
              </a:lnSpc>
              <a:spcAft>
                <a:spcPts val="0"/>
              </a:spcAft>
            </a:pPr>
            <a:r>
              <a:rPr lang="pt-BR" sz="1600" i="1" dirty="0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      CEP 08771-910</a:t>
            </a:r>
            <a:endParaRPr lang="pt-BR" sz="1600" i="1" dirty="0"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80340">
              <a:lnSpc>
                <a:spcPct val="150000"/>
              </a:lnSpc>
              <a:spcAft>
                <a:spcPts val="0"/>
              </a:spcAft>
            </a:pPr>
            <a:r>
              <a:rPr lang="pt-BR" sz="1600" i="1" dirty="0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 </a:t>
            </a:r>
            <a:endParaRPr lang="pt-BR" sz="1600" i="1" dirty="0"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80340">
              <a:lnSpc>
                <a:spcPct val="150000"/>
              </a:lnSpc>
              <a:spcAft>
                <a:spcPts val="0"/>
              </a:spcAft>
            </a:pPr>
            <a:r>
              <a:rPr lang="pt-BR" sz="1600" b="1" i="1" dirty="0">
                <a:solidFill>
                  <a:schemeClr val="accent2"/>
                </a:solidFill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E-mail:</a:t>
            </a:r>
            <a:r>
              <a:rPr lang="pt-BR" sz="1600" i="1" dirty="0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 Administrativo / Financeiro / RH  </a:t>
            </a:r>
            <a:r>
              <a:rPr lang="pt-BR" sz="1600" i="1" u="sng" dirty="0">
                <a:solidFill>
                  <a:schemeClr val="accent2"/>
                </a:solidFill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administracao@draftprojetos.com.br</a:t>
            </a:r>
          </a:p>
          <a:p>
            <a:pPr marL="180340">
              <a:lnSpc>
                <a:spcPct val="150000"/>
              </a:lnSpc>
              <a:spcAft>
                <a:spcPts val="0"/>
              </a:spcAft>
            </a:pPr>
            <a:r>
              <a:rPr lang="pt-BR" sz="1600" i="1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           Engenharia/ Técnico </a:t>
            </a:r>
            <a:r>
              <a:rPr lang="pt-BR" sz="1600" i="1" u="sng" dirty="0">
                <a:solidFill>
                  <a:schemeClr val="accent2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engenharia@draftprojetos.com.br</a:t>
            </a:r>
            <a:r>
              <a:rPr lang="pt-BR" sz="1600" i="1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180340">
              <a:lnSpc>
                <a:spcPct val="150000"/>
              </a:lnSpc>
              <a:spcAft>
                <a:spcPts val="0"/>
              </a:spcAft>
            </a:pPr>
            <a:endParaRPr lang="pt-BR" b="1" dirty="0">
              <a:solidFill>
                <a:schemeClr val="accent2"/>
              </a:solidFill>
              <a:effectLst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180340" algn="ctr">
              <a:lnSpc>
                <a:spcPct val="150000"/>
              </a:lnSpc>
              <a:spcAft>
                <a:spcPts val="0"/>
              </a:spcAft>
            </a:pPr>
            <a:r>
              <a:rPr lang="pt-BR" sz="2100" b="1" u="sng" dirty="0">
                <a:solidFill>
                  <a:schemeClr val="accent2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www.draftprojetos.com.br</a:t>
            </a:r>
          </a:p>
        </p:txBody>
      </p:sp>
    </p:spTree>
    <p:extLst>
      <p:ext uri="{BB962C8B-B14F-4D97-AF65-F5344CB8AC3E}">
        <p14:creationId xmlns:p14="http://schemas.microsoft.com/office/powerpoint/2010/main" val="1845412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67657" y="1452451"/>
            <a:ext cx="9593943" cy="4927712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lang="pt-BR" i="1" dirty="0"/>
              <a:t>Projetos de Segurança Industrial, Ergonomia e Meio Ambiente, atendendo legislações brasileiras e instruções e recomendações técnicas internacionais.</a:t>
            </a:r>
          </a:p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lang="pt-BR" i="1" dirty="0"/>
              <a:t>Indústrias Alimentícias, Químicas, Cosméticas e Farmacêutica. </a:t>
            </a:r>
          </a:p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lang="pt-BR" i="1" dirty="0"/>
              <a:t>Gerenciamento de Projetos</a:t>
            </a:r>
          </a:p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lang="pt-BR" i="1" dirty="0"/>
              <a:t>Indústrias para equipamentos de Artefatos de Borracha</a:t>
            </a:r>
          </a:p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lang="pt-BR" i="1" dirty="0"/>
              <a:t>Indústrias</a:t>
            </a:r>
            <a:r>
              <a:rPr lang="pt-BR" i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para equipamentos</a:t>
            </a:r>
            <a:r>
              <a:rPr lang="pt-BR" i="1" dirty="0"/>
              <a:t> de Mineração e Cerâmica</a:t>
            </a:r>
          </a:p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lang="pt-BR" i="1" dirty="0"/>
              <a:t>Indústrias para</a:t>
            </a:r>
            <a:r>
              <a:rPr lang="pt-BR" i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equipamentos de</a:t>
            </a:r>
            <a:r>
              <a:rPr lang="pt-BR" i="1" dirty="0"/>
              <a:t> elevação e transporte de carga</a:t>
            </a:r>
          </a:p>
          <a:p>
            <a:pPr>
              <a:lnSpc>
                <a:spcPct val="150000"/>
              </a:lnSpc>
              <a:buClr>
                <a:schemeClr val="accent2"/>
              </a:buClr>
            </a:pPr>
            <a:endParaRPr lang="pt-BR" i="1" dirty="0"/>
          </a:p>
          <a:p>
            <a:pPr marL="0" indent="0">
              <a:lnSpc>
                <a:spcPct val="150000"/>
              </a:lnSpc>
              <a:buClr>
                <a:schemeClr val="accent2"/>
              </a:buClr>
              <a:buNone/>
            </a:pPr>
            <a:r>
              <a:rPr lang="pt-BR" i="1" dirty="0"/>
              <a:t>(Em nosso </a:t>
            </a:r>
            <a:r>
              <a:rPr lang="pt-BR" i="1" dirty="0" err="1"/>
              <a:t>portifólio</a:t>
            </a:r>
            <a:r>
              <a:rPr lang="pt-BR" i="1" dirty="0"/>
              <a:t> temos uma descrição completa de nossas especialidades para cada área acima descrita</a:t>
            </a:r>
            <a:r>
              <a:rPr lang="pt-BR" dirty="0"/>
              <a:t>)</a:t>
            </a:r>
          </a:p>
        </p:txBody>
      </p:sp>
      <p:sp>
        <p:nvSpPr>
          <p:cNvPr id="4" name="Título 3"/>
          <p:cNvSpPr txBox="1">
            <a:spLocks/>
          </p:cNvSpPr>
          <p:nvPr/>
        </p:nvSpPr>
        <p:spPr>
          <a:xfrm>
            <a:off x="0" y="0"/>
            <a:ext cx="10740571" cy="121061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342900" indent="-342900" algn="ctr">
              <a:lnSpc>
                <a:spcPct val="200000"/>
              </a:lnSpc>
            </a:pPr>
            <a:r>
              <a:rPr lang="pt-BR" sz="4000" u="sng" dirty="0">
                <a:solidFill>
                  <a:srgbClr val="1F4E79"/>
                </a:solidFill>
                <a:latin typeface="GeoSlab703 Md BT" panose="020606030202050204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Nossas Especialidades </a:t>
            </a:r>
            <a:endParaRPr lang="pt-BR" sz="4000" dirty="0">
              <a:latin typeface="GeoSlab703 Md BT" panose="020606030202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4749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67658" y="1870304"/>
            <a:ext cx="8620860" cy="4312782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lang="pt-BR" i="1" dirty="0"/>
              <a:t>Engenheiro Sênior / Pleno / Júnior</a:t>
            </a:r>
          </a:p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lang="pt-BR" i="1" dirty="0"/>
              <a:t>Projetista Sênior / Pleno / Júnior</a:t>
            </a:r>
          </a:p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lang="pt-BR" i="1" dirty="0"/>
              <a:t>Desenhista</a:t>
            </a:r>
          </a:p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lang="pt-BR" i="1" dirty="0"/>
              <a:t>Arquivista</a:t>
            </a:r>
          </a:p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lang="pt-BR" i="1" dirty="0"/>
              <a:t>Técnico de Segurança do Trabalho</a:t>
            </a:r>
          </a:p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lang="pt-BR" i="1" dirty="0"/>
              <a:t>Supervisor de Montagens</a:t>
            </a:r>
          </a:p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lang="pt-BR" i="1" dirty="0"/>
              <a:t>Supervisor de Projetos</a:t>
            </a:r>
          </a:p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lang="pt-BR" i="1" dirty="0"/>
              <a:t>Gerente de Projetos</a:t>
            </a:r>
          </a:p>
          <a:p>
            <a:endParaRPr lang="pt-BR" dirty="0"/>
          </a:p>
        </p:txBody>
      </p:sp>
      <p:sp>
        <p:nvSpPr>
          <p:cNvPr id="5" name="Título 3"/>
          <p:cNvSpPr txBox="1">
            <a:spLocks/>
          </p:cNvSpPr>
          <p:nvPr/>
        </p:nvSpPr>
        <p:spPr>
          <a:xfrm>
            <a:off x="0" y="0"/>
            <a:ext cx="10740571" cy="121061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342900" indent="-342900" algn="ctr">
              <a:lnSpc>
                <a:spcPct val="200000"/>
              </a:lnSpc>
            </a:pPr>
            <a:r>
              <a:rPr lang="pt-BR" sz="4000" u="sng" dirty="0">
                <a:solidFill>
                  <a:srgbClr val="1F4E79"/>
                </a:solidFill>
                <a:latin typeface="GeoSlab703 Md BT" panose="020606030202050204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Nossos Profissionais</a:t>
            </a:r>
            <a:endParaRPr lang="pt-BR" sz="4000" dirty="0">
              <a:latin typeface="GeoSlab703 Md BT" panose="020606030202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280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3"/>
          <p:cNvSpPr txBox="1">
            <a:spLocks/>
          </p:cNvSpPr>
          <p:nvPr/>
        </p:nvSpPr>
        <p:spPr>
          <a:xfrm>
            <a:off x="-577397" y="1015361"/>
            <a:ext cx="10740571" cy="45434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342900" indent="-342900">
              <a:lnSpc>
                <a:spcPct val="200000"/>
              </a:lnSpc>
            </a:pPr>
            <a:r>
              <a:rPr lang="pt-BR" sz="6000" dirty="0">
                <a:solidFill>
                  <a:srgbClr val="1F4E79"/>
                </a:solidFill>
                <a:latin typeface="Brush Script MT" panose="03060802040406070304" pitchFamily="66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Algumas  </a:t>
            </a:r>
          </a:p>
          <a:p>
            <a:pPr marL="342900" indent="-342900">
              <a:lnSpc>
                <a:spcPct val="200000"/>
              </a:lnSpc>
            </a:pPr>
            <a:r>
              <a:rPr lang="pt-BR" sz="6000" dirty="0">
                <a:solidFill>
                  <a:srgbClr val="1F4E79"/>
                </a:solidFill>
                <a:latin typeface="Brush Script MT" panose="03060802040406070304" pitchFamily="66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de nossas</a:t>
            </a:r>
          </a:p>
          <a:p>
            <a:pPr marL="342900" indent="-342900" algn="ctr">
              <a:lnSpc>
                <a:spcPct val="200000"/>
              </a:lnSpc>
            </a:pPr>
            <a:r>
              <a:rPr lang="pt-BR" sz="6000" dirty="0">
                <a:solidFill>
                  <a:srgbClr val="1F4E79"/>
                </a:solidFill>
                <a:latin typeface="Brush Script MT" panose="03060802040406070304" pitchFamily="66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Realizações</a:t>
            </a:r>
            <a:endParaRPr lang="pt-BR" sz="6000" dirty="0">
              <a:latin typeface="Brush Script MT" panose="03060802040406070304" pitchFamily="66" charset="0"/>
            </a:endParaRP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268" b="98732" l="737" r="95474">
                        <a14:foregroundMark x1="49158" y1="1408" x2="46316" y2="59859"/>
                        <a14:foregroundMark x1="46105" y1="62113" x2="36000" y2="38028"/>
                        <a14:foregroundMark x1="55263" y1="39859" x2="48105" y2="60563"/>
                        <a14:foregroundMark x1="4947" y1="64648" x2="16105" y2="68169"/>
                        <a14:foregroundMark x1="2421" y1="77183" x2="2526" y2="81690"/>
                        <a14:foregroundMark x1="737" y1="82958" x2="12526" y2="82535"/>
                        <a14:foregroundMark x1="15895" y1="68169" x2="15684" y2="79577"/>
                        <a14:foregroundMark x1="21368" y1="63803" x2="21474" y2="82958"/>
                        <a14:foregroundMark x1="21053" y1="64930" x2="34842" y2="65352"/>
                        <a14:foregroundMark x1="36105" y1="65493" x2="36526" y2="73944"/>
                        <a14:foregroundMark x1="26526" y1="77183" x2="37263" y2="74507"/>
                        <a14:foregroundMark x1="32000" y1="77324" x2="41895" y2="90423"/>
                        <a14:foregroundMark x1="52737" y1="64930" x2="41158" y2="89577"/>
                        <a14:foregroundMark x1="53895" y1="66197" x2="61368" y2="83099"/>
                        <a14:foregroundMark x1="66211" y1="65352" x2="66211" y2="83099"/>
                        <a14:foregroundMark x1="66105" y1="63521" x2="77789" y2="63803"/>
                        <a14:foregroundMark x1="74421" y1="75915" x2="68632" y2="75634"/>
                        <a14:foregroundMark x1="83579" y1="65352" x2="94421" y2="64225"/>
                        <a14:foregroundMark x1="88211" y1="66338" x2="88211" y2="83662"/>
                        <a14:foregroundMark x1="80842" y1="95915" x2="80947" y2="97887"/>
                        <a14:foregroundMark x1="87474" y1="90423" x2="85474" y2="91831"/>
                        <a14:foregroundMark x1="46947" y1="90704" x2="46947" y2="97606"/>
                        <a14:foregroundMark x1="53158" y1="90704" x2="53474" y2="98310"/>
                        <a14:foregroundMark x1="60737" y1="91690" x2="62632" y2="90423"/>
                        <a14:foregroundMark x1="70632" y1="90845" x2="70842" y2="96620"/>
                        <a14:foregroundMark x1="74211" y1="91268" x2="74211" y2="98732"/>
                        <a14:foregroundMark x1="79684" y1="90563" x2="82105" y2="90563"/>
                        <a14:foregroundMark x1="94000" y1="90704" x2="93895" y2="92676"/>
                        <a14:backgroundMark x1="48105" y1="93239" x2="49158" y2="92113"/>
                        <a14:backgroundMark x1="54421" y1="93099" x2="55474" y2="9211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9374" y="200409"/>
            <a:ext cx="2880000" cy="2152421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775048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2"/>
          <p:cNvSpPr txBox="1">
            <a:spLocks/>
          </p:cNvSpPr>
          <p:nvPr/>
        </p:nvSpPr>
        <p:spPr>
          <a:xfrm>
            <a:off x="100013" y="471488"/>
            <a:ext cx="2557462" cy="2986087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spcBef>
                <a:spcPts val="0"/>
              </a:spcBef>
              <a:buClr>
                <a:schemeClr val="accent2"/>
              </a:buClr>
              <a:buNone/>
            </a:pPr>
            <a:r>
              <a:rPr lang="pt-BR" sz="1700" b="1" i="1" dirty="0"/>
              <a:t>Nestlé do Brasil  </a:t>
            </a:r>
          </a:p>
          <a:p>
            <a:pPr marL="0" indent="0" algn="ctr">
              <a:lnSpc>
                <a:spcPct val="150000"/>
              </a:lnSpc>
              <a:spcBef>
                <a:spcPts val="0"/>
              </a:spcBef>
              <a:buClr>
                <a:schemeClr val="accent2"/>
              </a:buClr>
              <a:buNone/>
            </a:pPr>
            <a:r>
              <a:rPr lang="pt-BR" sz="1700" b="1" i="1" dirty="0"/>
              <a:t>Feira de Santana – BA</a:t>
            </a:r>
          </a:p>
          <a:p>
            <a:pPr marL="0" indent="0" algn="ctr">
              <a:lnSpc>
                <a:spcPct val="150000"/>
              </a:lnSpc>
              <a:spcBef>
                <a:spcPts val="0"/>
              </a:spcBef>
              <a:buClr>
                <a:schemeClr val="accent2"/>
              </a:buClr>
              <a:buFont typeface="Wingdings 3" charset="2"/>
              <a:buNone/>
            </a:pPr>
            <a:endParaRPr lang="pt-BR" sz="1700" i="1" dirty="0"/>
          </a:p>
          <a:p>
            <a:pPr marL="0" indent="0" algn="ctr">
              <a:lnSpc>
                <a:spcPct val="150000"/>
              </a:lnSpc>
              <a:spcBef>
                <a:spcPts val="0"/>
              </a:spcBef>
              <a:buClr>
                <a:schemeClr val="accent2"/>
              </a:buClr>
              <a:buFont typeface="Wingdings 3" charset="2"/>
              <a:buNone/>
            </a:pPr>
            <a:r>
              <a:rPr lang="pt-BR" sz="1700" i="1" dirty="0"/>
              <a:t>Projeto Completo e Gerenciamento </a:t>
            </a:r>
          </a:p>
          <a:p>
            <a:pPr marL="0" indent="0" algn="ctr">
              <a:lnSpc>
                <a:spcPct val="150000"/>
              </a:lnSpc>
              <a:spcBef>
                <a:spcPts val="0"/>
              </a:spcBef>
              <a:buClr>
                <a:schemeClr val="accent2"/>
              </a:buClr>
              <a:buFont typeface="Wingdings 3" charset="2"/>
              <a:buNone/>
            </a:pPr>
            <a:r>
              <a:rPr lang="pt-BR" sz="1700" i="1" dirty="0"/>
              <a:t>Fábrica </a:t>
            </a:r>
            <a:r>
              <a:rPr lang="pt-BR" sz="1700" i="1" dirty="0" err="1"/>
              <a:t>Multi-Produtos</a:t>
            </a:r>
            <a:r>
              <a:rPr lang="pt-BR" sz="1700" i="1" dirty="0"/>
              <a:t>/ Centro de Distribuição </a:t>
            </a:r>
          </a:p>
          <a:p>
            <a:pPr marL="0" indent="0" algn="ctr">
              <a:lnSpc>
                <a:spcPct val="150000"/>
              </a:lnSpc>
              <a:spcBef>
                <a:spcPts val="0"/>
              </a:spcBef>
              <a:buClr>
                <a:schemeClr val="accent2"/>
              </a:buClr>
              <a:buFont typeface="Wingdings 3" charset="2"/>
              <a:buNone/>
            </a:pPr>
            <a:endParaRPr lang="pt-BR" sz="1700" i="1" dirty="0"/>
          </a:p>
          <a:p>
            <a:pPr marL="0" indent="0" algn="ctr">
              <a:lnSpc>
                <a:spcPct val="150000"/>
              </a:lnSpc>
              <a:spcBef>
                <a:spcPts val="0"/>
              </a:spcBef>
              <a:buClr>
                <a:schemeClr val="accent2"/>
              </a:buClr>
              <a:buFont typeface="Wingdings 3" charset="2"/>
              <a:buNone/>
            </a:pPr>
            <a:endParaRPr lang="pt-BR" sz="1700" i="1" dirty="0"/>
          </a:p>
          <a:p>
            <a:pPr marL="0" indent="0" algn="ctr">
              <a:lnSpc>
                <a:spcPct val="150000"/>
              </a:lnSpc>
              <a:spcBef>
                <a:spcPts val="0"/>
              </a:spcBef>
              <a:buClr>
                <a:schemeClr val="accent2"/>
              </a:buClr>
              <a:buFont typeface="Wingdings 3" charset="2"/>
              <a:buNone/>
            </a:pPr>
            <a:endParaRPr lang="pt-BR" sz="1700" i="1" dirty="0"/>
          </a:p>
        </p:txBody>
      </p:sp>
      <p:sp>
        <p:nvSpPr>
          <p:cNvPr id="3" name="Espaço Reservado para Conteúdo 2"/>
          <p:cNvSpPr txBox="1">
            <a:spLocks/>
          </p:cNvSpPr>
          <p:nvPr/>
        </p:nvSpPr>
        <p:spPr>
          <a:xfrm>
            <a:off x="228600" y="4029076"/>
            <a:ext cx="2586037" cy="1614488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accent2"/>
              </a:buClr>
            </a:pPr>
            <a:r>
              <a:rPr lang="pt-BR" sz="1600" i="1" dirty="0"/>
              <a:t>Área Construída: 60.000m²</a:t>
            </a:r>
          </a:p>
          <a:p>
            <a:pPr>
              <a:buClr>
                <a:schemeClr val="accent2"/>
              </a:buClr>
            </a:pPr>
            <a:r>
              <a:rPr lang="pt-BR" sz="1600" i="1" dirty="0"/>
              <a:t>Área Terreno: 380.000m²</a:t>
            </a:r>
          </a:p>
          <a:p>
            <a:pPr>
              <a:buClr>
                <a:schemeClr val="accent2"/>
              </a:buClr>
            </a:pPr>
            <a:r>
              <a:rPr lang="pt-BR" sz="1600" i="1" dirty="0"/>
              <a:t>Ano de Construção: 2005 - 2006</a:t>
            </a:r>
          </a:p>
          <a:p>
            <a:pPr marL="0" indent="0">
              <a:buNone/>
            </a:pPr>
            <a:endParaRPr lang="pt-BR" sz="1600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993758" y="-1301781"/>
            <a:ext cx="6600025" cy="9501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572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2"/>
          <p:cNvSpPr txBox="1">
            <a:spLocks/>
          </p:cNvSpPr>
          <p:nvPr/>
        </p:nvSpPr>
        <p:spPr>
          <a:xfrm>
            <a:off x="0" y="471488"/>
            <a:ext cx="2814637" cy="2986087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spcBef>
                <a:spcPts val="0"/>
              </a:spcBef>
              <a:buClr>
                <a:schemeClr val="accent2"/>
              </a:buClr>
              <a:buNone/>
            </a:pPr>
            <a:r>
              <a:rPr lang="pt-BR" sz="1700" b="1" i="1" dirty="0"/>
              <a:t>Nestlé do Brasil  </a:t>
            </a:r>
          </a:p>
          <a:p>
            <a:pPr marL="0" indent="0" algn="ctr">
              <a:lnSpc>
                <a:spcPct val="150000"/>
              </a:lnSpc>
              <a:spcBef>
                <a:spcPts val="0"/>
              </a:spcBef>
              <a:buClr>
                <a:schemeClr val="accent2"/>
              </a:buClr>
              <a:buNone/>
            </a:pPr>
            <a:r>
              <a:rPr lang="pt-BR" sz="1700" b="1" i="1" dirty="0"/>
              <a:t>Três Rios - RJ</a:t>
            </a:r>
          </a:p>
          <a:p>
            <a:pPr marL="0" indent="0" algn="ctr">
              <a:lnSpc>
                <a:spcPct val="150000"/>
              </a:lnSpc>
              <a:spcBef>
                <a:spcPts val="0"/>
              </a:spcBef>
              <a:buClr>
                <a:schemeClr val="accent2"/>
              </a:buClr>
              <a:buFont typeface="Wingdings 3" charset="2"/>
              <a:buNone/>
            </a:pPr>
            <a:endParaRPr lang="pt-BR" sz="1700" i="1" dirty="0"/>
          </a:p>
          <a:p>
            <a:pPr marL="0" indent="0" algn="ctr">
              <a:lnSpc>
                <a:spcPct val="150000"/>
              </a:lnSpc>
              <a:spcBef>
                <a:spcPts val="0"/>
              </a:spcBef>
              <a:buClr>
                <a:schemeClr val="accent2"/>
              </a:buClr>
              <a:buFont typeface="Wingdings 3" charset="2"/>
              <a:buNone/>
            </a:pPr>
            <a:r>
              <a:rPr lang="pt-BR" sz="1700" i="1" dirty="0"/>
              <a:t>Projeto Completo</a:t>
            </a:r>
          </a:p>
          <a:p>
            <a:pPr marL="0" indent="0" algn="ctr">
              <a:lnSpc>
                <a:spcPct val="150000"/>
              </a:lnSpc>
              <a:spcBef>
                <a:spcPts val="0"/>
              </a:spcBef>
              <a:buClr>
                <a:schemeClr val="accent2"/>
              </a:buClr>
              <a:buFont typeface="Wingdings 3" charset="2"/>
              <a:buNone/>
            </a:pPr>
            <a:r>
              <a:rPr lang="pt-BR" sz="1700" i="1" dirty="0"/>
              <a:t>Fábrica de Prod. Lácteos/</a:t>
            </a:r>
          </a:p>
          <a:p>
            <a:pPr marL="0" indent="0" algn="ctr">
              <a:lnSpc>
                <a:spcPct val="150000"/>
              </a:lnSpc>
              <a:spcBef>
                <a:spcPts val="0"/>
              </a:spcBef>
              <a:buClr>
                <a:schemeClr val="accent2"/>
              </a:buClr>
              <a:buFont typeface="Wingdings 3" charset="2"/>
              <a:buNone/>
            </a:pPr>
            <a:r>
              <a:rPr lang="pt-BR" sz="1700" i="1" dirty="0"/>
              <a:t> Centro de Distribuição </a:t>
            </a:r>
          </a:p>
          <a:p>
            <a:pPr marL="0" indent="0" algn="ctr">
              <a:lnSpc>
                <a:spcPct val="150000"/>
              </a:lnSpc>
              <a:spcBef>
                <a:spcPts val="0"/>
              </a:spcBef>
              <a:buClr>
                <a:schemeClr val="accent2"/>
              </a:buClr>
              <a:buFont typeface="Wingdings 3" charset="2"/>
              <a:buNone/>
            </a:pPr>
            <a:endParaRPr lang="pt-BR" sz="1700" i="1" dirty="0"/>
          </a:p>
          <a:p>
            <a:pPr marL="0" indent="0" algn="ctr">
              <a:lnSpc>
                <a:spcPct val="150000"/>
              </a:lnSpc>
              <a:spcBef>
                <a:spcPts val="0"/>
              </a:spcBef>
              <a:buClr>
                <a:schemeClr val="accent2"/>
              </a:buClr>
              <a:buFont typeface="Wingdings 3" charset="2"/>
              <a:buNone/>
            </a:pPr>
            <a:endParaRPr lang="pt-BR" sz="1700" i="1" dirty="0"/>
          </a:p>
          <a:p>
            <a:pPr marL="0" indent="0" algn="ctr">
              <a:lnSpc>
                <a:spcPct val="150000"/>
              </a:lnSpc>
              <a:spcBef>
                <a:spcPts val="0"/>
              </a:spcBef>
              <a:buClr>
                <a:schemeClr val="accent2"/>
              </a:buClr>
              <a:buFont typeface="Wingdings 3" charset="2"/>
              <a:buNone/>
            </a:pPr>
            <a:endParaRPr lang="pt-BR" sz="1700" i="1" dirty="0"/>
          </a:p>
        </p:txBody>
      </p:sp>
      <p:sp>
        <p:nvSpPr>
          <p:cNvPr id="3" name="Espaço Reservado para Conteúdo 2"/>
          <p:cNvSpPr txBox="1">
            <a:spLocks/>
          </p:cNvSpPr>
          <p:nvPr/>
        </p:nvSpPr>
        <p:spPr>
          <a:xfrm>
            <a:off x="228600" y="4029076"/>
            <a:ext cx="2586037" cy="1614488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accent2"/>
              </a:buClr>
            </a:pPr>
            <a:r>
              <a:rPr lang="pt-BR" sz="1600" i="1" dirty="0"/>
              <a:t>Área Construída: 17.000m²</a:t>
            </a:r>
          </a:p>
          <a:p>
            <a:pPr>
              <a:buClr>
                <a:schemeClr val="accent2"/>
              </a:buClr>
            </a:pPr>
            <a:r>
              <a:rPr lang="pt-BR" sz="1600" i="1" dirty="0"/>
              <a:t>Área Terreno: 43.000m²</a:t>
            </a:r>
          </a:p>
          <a:p>
            <a:pPr>
              <a:buClr>
                <a:schemeClr val="accent2"/>
              </a:buClr>
            </a:pPr>
            <a:r>
              <a:rPr lang="pt-BR" sz="1600" i="1" dirty="0"/>
              <a:t>Ano de Construção: 2010 - 2011</a:t>
            </a:r>
          </a:p>
          <a:p>
            <a:pPr marL="0" indent="0">
              <a:buNone/>
            </a:pPr>
            <a:endParaRPr lang="pt-BR" sz="1600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8" t="2291" r="1825" b="27500"/>
          <a:stretch/>
        </p:blipFill>
        <p:spPr>
          <a:xfrm rot="16200000">
            <a:off x="2963396" y="19219"/>
            <a:ext cx="6579193" cy="6876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25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2"/>
          <p:cNvSpPr txBox="1">
            <a:spLocks/>
          </p:cNvSpPr>
          <p:nvPr/>
        </p:nvSpPr>
        <p:spPr>
          <a:xfrm>
            <a:off x="100012" y="428626"/>
            <a:ext cx="3296331" cy="302895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spcBef>
                <a:spcPts val="0"/>
              </a:spcBef>
              <a:buClr>
                <a:schemeClr val="accent2"/>
              </a:buClr>
              <a:buNone/>
            </a:pPr>
            <a:r>
              <a:rPr lang="pt-BR" sz="1700" b="1" i="1" dirty="0"/>
              <a:t>Nestlé do Brasil  </a:t>
            </a:r>
          </a:p>
          <a:p>
            <a:pPr marL="0" indent="0" algn="ctr">
              <a:lnSpc>
                <a:spcPct val="150000"/>
              </a:lnSpc>
              <a:spcBef>
                <a:spcPts val="0"/>
              </a:spcBef>
              <a:buClr>
                <a:schemeClr val="accent2"/>
              </a:buClr>
              <a:buNone/>
            </a:pPr>
            <a:r>
              <a:rPr lang="pt-BR" sz="1700" b="1" i="1" dirty="0"/>
              <a:t>Palmeira das Missões– RS</a:t>
            </a:r>
          </a:p>
          <a:p>
            <a:pPr marL="0" indent="0" algn="ctr">
              <a:lnSpc>
                <a:spcPct val="150000"/>
              </a:lnSpc>
              <a:spcBef>
                <a:spcPts val="0"/>
              </a:spcBef>
              <a:buClr>
                <a:schemeClr val="accent2"/>
              </a:buClr>
              <a:buFont typeface="Wingdings 3" charset="2"/>
              <a:buNone/>
            </a:pPr>
            <a:endParaRPr lang="pt-BR" sz="1000" i="1" dirty="0"/>
          </a:p>
          <a:p>
            <a:pPr marL="0" indent="0" algn="ctr">
              <a:lnSpc>
                <a:spcPct val="150000"/>
              </a:lnSpc>
              <a:spcBef>
                <a:spcPts val="0"/>
              </a:spcBef>
              <a:buClr>
                <a:schemeClr val="accent2"/>
              </a:buClr>
              <a:buFont typeface="Wingdings 3" charset="2"/>
              <a:buNone/>
            </a:pPr>
            <a:r>
              <a:rPr lang="pt-BR" sz="1700" i="1" dirty="0"/>
              <a:t>Projeto Completo e Gerenciamento </a:t>
            </a:r>
          </a:p>
          <a:p>
            <a:pPr marL="0" indent="0" algn="ctr">
              <a:lnSpc>
                <a:spcPct val="150000"/>
              </a:lnSpc>
              <a:spcBef>
                <a:spcPts val="0"/>
              </a:spcBef>
              <a:buClr>
                <a:schemeClr val="accent2"/>
              </a:buClr>
              <a:buNone/>
            </a:pPr>
            <a:r>
              <a:rPr lang="pt-BR" sz="1700" i="1" dirty="0"/>
              <a:t>Fábrica Processo para Esterilização de leite a Frio por Osmose (Primeira no Brasil)</a:t>
            </a:r>
          </a:p>
          <a:p>
            <a:pPr marL="0" indent="0" algn="ctr">
              <a:lnSpc>
                <a:spcPct val="150000"/>
              </a:lnSpc>
              <a:spcBef>
                <a:spcPts val="0"/>
              </a:spcBef>
              <a:buClr>
                <a:schemeClr val="accent2"/>
              </a:buClr>
              <a:buFont typeface="Wingdings 3" charset="2"/>
              <a:buNone/>
            </a:pPr>
            <a:r>
              <a:rPr lang="pt-BR" sz="1700" i="1" dirty="0"/>
              <a:t>para até 2.000.000l/dia </a:t>
            </a:r>
          </a:p>
        </p:txBody>
      </p:sp>
      <p:sp>
        <p:nvSpPr>
          <p:cNvPr id="3" name="Espaço Reservado para Conteúdo 2"/>
          <p:cNvSpPr txBox="1">
            <a:spLocks/>
          </p:cNvSpPr>
          <p:nvPr/>
        </p:nvSpPr>
        <p:spPr>
          <a:xfrm>
            <a:off x="228600" y="4029076"/>
            <a:ext cx="2586037" cy="1614488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accent2"/>
              </a:buClr>
            </a:pPr>
            <a:r>
              <a:rPr lang="pt-BR" sz="1600" i="1" dirty="0"/>
              <a:t>Área Construída: 5.000m²</a:t>
            </a:r>
          </a:p>
          <a:p>
            <a:pPr>
              <a:buClr>
                <a:schemeClr val="accent2"/>
              </a:buClr>
            </a:pPr>
            <a:r>
              <a:rPr lang="pt-BR" sz="1600" i="1" dirty="0"/>
              <a:t>Área Terreno: 22.000m²</a:t>
            </a:r>
          </a:p>
          <a:p>
            <a:pPr>
              <a:buClr>
                <a:schemeClr val="accent2"/>
              </a:buClr>
            </a:pPr>
            <a:r>
              <a:rPr lang="pt-BR" sz="1600" i="1" dirty="0"/>
              <a:t>Ano de Construção: 2007 - 2008</a:t>
            </a:r>
          </a:p>
          <a:p>
            <a:pPr marL="0" indent="0">
              <a:buNone/>
            </a:pPr>
            <a:endParaRPr lang="pt-BR" sz="1600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626"/>
          <a:stretch/>
        </p:blipFill>
        <p:spPr>
          <a:xfrm rot="16200000">
            <a:off x="4358579" y="-890588"/>
            <a:ext cx="6539627" cy="8696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787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2"/>
          <p:cNvSpPr txBox="1">
            <a:spLocks/>
          </p:cNvSpPr>
          <p:nvPr/>
        </p:nvSpPr>
        <p:spPr>
          <a:xfrm>
            <a:off x="100013" y="471488"/>
            <a:ext cx="2714624" cy="2986087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spcBef>
                <a:spcPts val="0"/>
              </a:spcBef>
              <a:buClr>
                <a:schemeClr val="accent2"/>
              </a:buClr>
              <a:buNone/>
            </a:pPr>
            <a:r>
              <a:rPr lang="pt-BR" sz="1700" b="1" i="1" dirty="0"/>
              <a:t>Nestlé Waters  </a:t>
            </a:r>
          </a:p>
          <a:p>
            <a:pPr marL="0" indent="0" algn="ctr">
              <a:lnSpc>
                <a:spcPct val="150000"/>
              </a:lnSpc>
              <a:spcBef>
                <a:spcPts val="0"/>
              </a:spcBef>
              <a:buClr>
                <a:schemeClr val="accent2"/>
              </a:buClr>
              <a:buNone/>
            </a:pPr>
            <a:r>
              <a:rPr lang="pt-BR" sz="1700" b="1" i="1" dirty="0"/>
              <a:t>Osasco - SP</a:t>
            </a:r>
          </a:p>
          <a:p>
            <a:pPr marL="0" indent="0" algn="ctr">
              <a:lnSpc>
                <a:spcPct val="150000"/>
              </a:lnSpc>
              <a:spcBef>
                <a:spcPts val="0"/>
              </a:spcBef>
              <a:buClr>
                <a:schemeClr val="accent2"/>
              </a:buClr>
              <a:buFont typeface="Wingdings 3" charset="2"/>
              <a:buNone/>
            </a:pPr>
            <a:endParaRPr lang="pt-BR" sz="1700" i="1" dirty="0"/>
          </a:p>
          <a:p>
            <a:pPr marL="0" indent="0" algn="ctr">
              <a:lnSpc>
                <a:spcPct val="150000"/>
              </a:lnSpc>
              <a:spcBef>
                <a:spcPts val="0"/>
              </a:spcBef>
              <a:buClr>
                <a:schemeClr val="accent2"/>
              </a:buClr>
              <a:buFont typeface="Wingdings 3" charset="2"/>
              <a:buNone/>
            </a:pPr>
            <a:r>
              <a:rPr lang="pt-BR" sz="1700" i="1" dirty="0"/>
              <a:t>Projeto Completo</a:t>
            </a:r>
          </a:p>
          <a:p>
            <a:pPr marL="0" indent="0" algn="ctr">
              <a:lnSpc>
                <a:spcPct val="150000"/>
              </a:lnSpc>
              <a:spcBef>
                <a:spcPts val="0"/>
              </a:spcBef>
              <a:buClr>
                <a:schemeClr val="accent2"/>
              </a:buClr>
              <a:buFont typeface="Wingdings 3" charset="2"/>
              <a:buNone/>
            </a:pPr>
            <a:r>
              <a:rPr lang="pt-BR" sz="1700" i="1" dirty="0"/>
              <a:t>Fábrica de Água Mineral</a:t>
            </a:r>
          </a:p>
          <a:p>
            <a:pPr marL="0" indent="0" algn="ctr">
              <a:lnSpc>
                <a:spcPct val="150000"/>
              </a:lnSpc>
              <a:spcBef>
                <a:spcPts val="0"/>
              </a:spcBef>
              <a:buClr>
                <a:schemeClr val="accent2"/>
              </a:buClr>
              <a:buFont typeface="Wingdings 3" charset="2"/>
              <a:buNone/>
            </a:pPr>
            <a:r>
              <a:rPr lang="pt-BR" sz="1700" i="1" dirty="0"/>
              <a:t>Engarrafamento de até 100.000 l/hora.  </a:t>
            </a:r>
          </a:p>
          <a:p>
            <a:pPr marL="0" indent="0" algn="ctr">
              <a:lnSpc>
                <a:spcPct val="150000"/>
              </a:lnSpc>
              <a:spcBef>
                <a:spcPts val="0"/>
              </a:spcBef>
              <a:buClr>
                <a:schemeClr val="accent2"/>
              </a:buClr>
              <a:buFont typeface="Wingdings 3" charset="2"/>
              <a:buNone/>
            </a:pPr>
            <a:endParaRPr lang="pt-BR" sz="1700" i="1" dirty="0"/>
          </a:p>
          <a:p>
            <a:pPr marL="0" indent="0" algn="ctr">
              <a:lnSpc>
                <a:spcPct val="150000"/>
              </a:lnSpc>
              <a:spcBef>
                <a:spcPts val="0"/>
              </a:spcBef>
              <a:buClr>
                <a:schemeClr val="accent2"/>
              </a:buClr>
              <a:buFont typeface="Wingdings 3" charset="2"/>
              <a:buNone/>
            </a:pPr>
            <a:endParaRPr lang="pt-BR" sz="1700" i="1" dirty="0"/>
          </a:p>
          <a:p>
            <a:pPr marL="0" indent="0" algn="ctr">
              <a:lnSpc>
                <a:spcPct val="150000"/>
              </a:lnSpc>
              <a:spcBef>
                <a:spcPts val="0"/>
              </a:spcBef>
              <a:buClr>
                <a:schemeClr val="accent2"/>
              </a:buClr>
              <a:buFont typeface="Wingdings 3" charset="2"/>
              <a:buNone/>
            </a:pPr>
            <a:endParaRPr lang="pt-BR" sz="1700" i="1" dirty="0"/>
          </a:p>
        </p:txBody>
      </p:sp>
      <p:sp>
        <p:nvSpPr>
          <p:cNvPr id="3" name="Espaço Reservado para Conteúdo 2"/>
          <p:cNvSpPr txBox="1">
            <a:spLocks/>
          </p:cNvSpPr>
          <p:nvPr/>
        </p:nvSpPr>
        <p:spPr>
          <a:xfrm>
            <a:off x="228600" y="4029076"/>
            <a:ext cx="2586037" cy="1614488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accent2"/>
              </a:buClr>
            </a:pPr>
            <a:r>
              <a:rPr lang="pt-BR" sz="1600" i="1" dirty="0"/>
              <a:t>Área Construída: 3.000m²</a:t>
            </a:r>
          </a:p>
          <a:p>
            <a:pPr>
              <a:buClr>
                <a:schemeClr val="accent2"/>
              </a:buClr>
            </a:pPr>
            <a:r>
              <a:rPr lang="pt-BR" sz="1600" i="1" dirty="0"/>
              <a:t>Área Terreno: 10.000m²</a:t>
            </a:r>
          </a:p>
          <a:p>
            <a:pPr>
              <a:buClr>
                <a:schemeClr val="accent2"/>
              </a:buClr>
            </a:pPr>
            <a:r>
              <a:rPr lang="pt-BR" sz="1600" i="1" dirty="0"/>
              <a:t>Ano de Construção: 2007 - 2008</a:t>
            </a:r>
          </a:p>
          <a:p>
            <a:pPr marL="0" indent="0">
              <a:buNone/>
            </a:pPr>
            <a:endParaRPr lang="pt-BR" sz="1600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500"/>
          <a:stretch/>
        </p:blipFill>
        <p:spPr>
          <a:xfrm rot="16200000">
            <a:off x="3198766" y="-247563"/>
            <a:ext cx="6642018" cy="741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89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theme/theme1.xml><?xml version="1.0" encoding="utf-8"?>
<a:theme xmlns:a="http://schemas.openxmlformats.org/drawingml/2006/main" name="Facetado">
  <a:themeElements>
    <a:clrScheme name="Personalizada 1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A7CDEA"/>
      </a:accent1>
      <a:accent2>
        <a:srgbClr val="164161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ado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ado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1535</TotalTime>
  <Words>638</Words>
  <Application>Microsoft Office PowerPoint</Application>
  <PresentationFormat>Widescreen</PresentationFormat>
  <Paragraphs>150</Paragraphs>
  <Slides>20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20</vt:i4>
      </vt:variant>
    </vt:vector>
  </HeadingPairs>
  <TitlesOfParts>
    <vt:vector size="28" baseType="lpstr">
      <vt:lpstr>Arial</vt:lpstr>
      <vt:lpstr>Brush Script MT</vt:lpstr>
      <vt:lpstr>Calibri</vt:lpstr>
      <vt:lpstr>GeoSlab703 Md BT</vt:lpstr>
      <vt:lpstr>Times New Roman</vt:lpstr>
      <vt:lpstr>Trebuchet MS</vt:lpstr>
      <vt:lpstr>Wingdings 3</vt:lpstr>
      <vt:lpstr>Facetado</vt:lpstr>
      <vt:lpstr>Apresentação do PowerPoint</vt:lpstr>
      <vt:lpstr>Apresentação 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Nestlé Brasil Caçapava - SP  Cozinha de recheios para Bombons e Cereais 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janice</dc:creator>
  <cp:lastModifiedBy>Carlos José Jurtick</cp:lastModifiedBy>
  <cp:revision>85</cp:revision>
  <dcterms:created xsi:type="dcterms:W3CDTF">2016-08-14T01:03:49Z</dcterms:created>
  <dcterms:modified xsi:type="dcterms:W3CDTF">2018-10-23T18:29:22Z</dcterms:modified>
  <cp:contentStatus/>
</cp:coreProperties>
</file>